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367" r:id="rId2"/>
    <p:sldId id="377" r:id="rId3"/>
    <p:sldId id="379" r:id="rId4"/>
    <p:sldId id="378" r:id="rId5"/>
    <p:sldId id="380" r:id="rId6"/>
    <p:sldId id="381" r:id="rId7"/>
    <p:sldId id="382" r:id="rId8"/>
    <p:sldId id="383" r:id="rId9"/>
    <p:sldId id="384" r:id="rId10"/>
    <p:sldId id="368" r:id="rId11"/>
    <p:sldId id="369" r:id="rId12"/>
    <p:sldId id="372" r:id="rId13"/>
    <p:sldId id="385" r:id="rId14"/>
    <p:sldId id="386" r:id="rId15"/>
    <p:sldId id="388" r:id="rId16"/>
    <p:sldId id="373" r:id="rId17"/>
    <p:sldId id="376" r:id="rId18"/>
    <p:sldId id="365" r:id="rId19"/>
    <p:sldId id="374" r:id="rId20"/>
    <p:sldId id="387" r:id="rId21"/>
    <p:sldId id="375" r:id="rId22"/>
    <p:sldId id="3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C2C"/>
    <a:srgbClr val="2F2F2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96" autoAdjust="0"/>
    <p:restoredTop sz="61400" autoAdjust="0"/>
  </p:normalViewPr>
  <p:slideViewPr>
    <p:cSldViewPr snapToGrid="0" snapToObjects="1" showGuides="1">
      <p:cViewPr varScale="1">
        <p:scale>
          <a:sx n="108" d="100"/>
          <a:sy n="108" d="100"/>
        </p:scale>
        <p:origin x="678" y="84"/>
      </p:cViewPr>
      <p:guideLst>
        <p:guide orient="horz" pos="408"/>
        <p:guide pos="3840"/>
      </p:guideLst>
    </p:cSldViewPr>
  </p:slideViewPr>
  <p:notesTextViewPr>
    <p:cViewPr>
      <p:scale>
        <a:sx n="1" d="1"/>
        <a:sy n="1" d="1"/>
      </p:scale>
      <p:origin x="0" y="0"/>
    </p:cViewPr>
  </p:notesTextViewPr>
  <p:notesViewPr>
    <p:cSldViewPr snapToGrid="0" snapToObjects="1" showGuides="1">
      <p:cViewPr varScale="1">
        <p:scale>
          <a:sx n="80" d="100"/>
          <a:sy n="80" d="100"/>
        </p:scale>
        <p:origin x="366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04718162102699E-2"/>
          <c:y val="1.6456774278784905E-2"/>
          <c:w val="0.92580888785960602"/>
          <c:h val="0.92302485679503987"/>
        </c:manualLayout>
      </c:layout>
      <c:barChart>
        <c:barDir val="col"/>
        <c:grouping val="clustered"/>
        <c:varyColors val="0"/>
        <c:ser>
          <c:idx val="0"/>
          <c:order val="0"/>
          <c:tx>
            <c:strRef>
              <c:f>Sheet1!$B$1</c:f>
              <c:strCache>
                <c:ptCount val="1"/>
                <c:pt idx="0">
                  <c:v>Column1</c:v>
                </c:pt>
              </c:strCache>
            </c:strRef>
          </c:tx>
          <c:spPr>
            <a:solidFill>
              <a:schemeClr val="tx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0-8E66-4C88-A34F-9ED7DF1ED51F}"/>
              </c:ext>
            </c:extLst>
          </c:dPt>
          <c:dPt>
            <c:idx val="1"/>
            <c:invertIfNegative val="0"/>
            <c:bubble3D val="0"/>
            <c:spPr>
              <a:solidFill>
                <a:schemeClr val="accent4"/>
              </a:solidFill>
              <a:ln>
                <a:noFill/>
              </a:ln>
              <a:effectLst/>
            </c:spPr>
            <c:extLst>
              <c:ext xmlns:c16="http://schemas.microsoft.com/office/drawing/2014/chart" uri="{C3380CC4-5D6E-409C-BE32-E72D297353CC}">
                <c16:uniqueId val="{00000001-8E66-4C88-A34F-9ED7DF1ED51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2-8E66-4C88-A34F-9ED7DF1ED51F}"/>
              </c:ext>
            </c:extLst>
          </c:dPt>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rgbClr val="FFFFFF"/>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Using console.log</c:v>
                </c:pt>
                <c:pt idx="1">
                  <c:v>Using node-inspector module</c:v>
                </c:pt>
                <c:pt idx="2">
                  <c:v>Using the built-in debugger</c:v>
                </c:pt>
                <c:pt idx="3">
                  <c:v>Using the debug module</c:v>
                </c:pt>
              </c:strCache>
            </c:strRef>
          </c:cat>
          <c:val>
            <c:numRef>
              <c:f>Sheet1!$B$2:$B$5</c:f>
              <c:numCache>
                <c:formatCode>General</c:formatCode>
                <c:ptCount val="4"/>
                <c:pt idx="0" formatCode="0.00">
                  <c:v>81.97</c:v>
                </c:pt>
                <c:pt idx="1">
                  <c:v>23.89</c:v>
                </c:pt>
                <c:pt idx="2">
                  <c:v>20.43</c:v>
                </c:pt>
                <c:pt idx="3">
                  <c:v>20.16</c:v>
                </c:pt>
              </c:numCache>
            </c:numRef>
          </c:val>
          <c:extLst>
            <c:ext xmlns:c16="http://schemas.microsoft.com/office/drawing/2014/chart" uri="{C3380CC4-5D6E-409C-BE32-E72D297353CC}">
              <c16:uniqueId val="{00000000-8A14-4A1B-A824-897AF20E3317}"/>
            </c:ext>
          </c:extLst>
        </c:ser>
        <c:dLbls>
          <c:dLblPos val="inEnd"/>
          <c:showLegendKey val="0"/>
          <c:showVal val="1"/>
          <c:showCatName val="0"/>
          <c:showSerName val="0"/>
          <c:showPercent val="0"/>
          <c:showBubbleSize val="0"/>
        </c:dLbls>
        <c:gapWidth val="100"/>
        <c:axId val="-2111277584"/>
        <c:axId val="-2111273984"/>
      </c:barChart>
      <c:catAx>
        <c:axId val="-2111277584"/>
        <c:scaling>
          <c:orientation val="minMax"/>
        </c:scaling>
        <c:delete val="0"/>
        <c:axPos val="b"/>
        <c:majorGridlines>
          <c:spPr>
            <a:ln w="12700" cap="flat" cmpd="sng" algn="ctr">
              <a:solidFill>
                <a:schemeClr val="tx1">
                  <a:lumMod val="20000"/>
                  <a:lumOff val="80000"/>
                </a:schemeClr>
              </a:solidFill>
              <a:round/>
            </a:ln>
            <a:effectLst/>
          </c:spPr>
        </c:majorGridlines>
        <c:numFmt formatCode="General"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200" b="0" i="0" u="none" strike="noStrike" kern="1200"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pPr>
            <a:endParaRPr lang="en-US"/>
          </a:p>
        </c:txPr>
        <c:crossAx val="-2111273984"/>
        <c:crosses val="autoZero"/>
        <c:auto val="1"/>
        <c:lblAlgn val="ctr"/>
        <c:lblOffset val="100"/>
        <c:noMultiLvlLbl val="0"/>
      </c:catAx>
      <c:valAx>
        <c:axId val="-2111273984"/>
        <c:scaling>
          <c:orientation val="minMax"/>
          <c:max val="100"/>
        </c:scaling>
        <c:delete val="0"/>
        <c:axPos val="l"/>
        <c:majorGridlines>
          <c:spPr>
            <a:ln w="12700" cap="flat" cmpd="sng" algn="ctr">
              <a:solidFill>
                <a:schemeClr val="tx1">
                  <a:lumMod val="20000"/>
                  <a:lumOff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2111277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en Sans"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18FE5D-5880-3142-9BCE-65D253862F14}" type="datetimeFigureOut">
              <a:rPr lang="en-US">
                <a:latin typeface="Open Sans" charset="0"/>
              </a:rPr>
              <a:t>6/15/2017</a:t>
            </a:fld>
            <a:endParaRPr lang="en-US">
              <a:latin typeface="Open Sans"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en Sans"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3D71A0-879A-FF40-A54B-14C96293FE6D}" type="slidenum">
              <a:rPr>
                <a:latin typeface="Open Sans" charset="0"/>
              </a:rPr>
              <a:t>‹#›</a:t>
            </a:fld>
            <a:endParaRPr lang="en-US">
              <a:latin typeface="Open Sans" charset="0"/>
            </a:endParaRPr>
          </a:p>
        </p:txBody>
      </p:sp>
    </p:spTree>
    <p:extLst>
      <p:ext uri="{BB962C8B-B14F-4D97-AF65-F5344CB8AC3E}">
        <p14:creationId xmlns:p14="http://schemas.microsoft.com/office/powerpoint/2010/main" val="395126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charset="0"/>
              </a:defRPr>
            </a:lvl1pPr>
          </a:lstStyle>
          <a:p>
            <a:fld id="{16AE697E-A2B9-DC45-AE4F-42D1F999EF15}" type="datetimeFigureOut">
              <a:rPr lang="en-US"/>
              <a:pPr/>
              <a:t>6/15/2017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charset="0"/>
              </a:defRPr>
            </a:lvl1pPr>
          </a:lstStyle>
          <a:p>
            <a:fld id="{9E531525-97CA-D24C-8CC2-416BC245C581}" type="slidenum">
              <a:rPr lang="uk-UA"/>
              <a:pPr/>
              <a:t>‹#›</a:t>
            </a:fld>
            <a:endParaRPr lang="uk-UA"/>
          </a:p>
        </p:txBody>
      </p:sp>
    </p:spTree>
    <p:extLst>
      <p:ext uri="{BB962C8B-B14F-4D97-AF65-F5344CB8AC3E}">
        <p14:creationId xmlns:p14="http://schemas.microsoft.com/office/powerpoint/2010/main" val="782575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en Sans" charset="0"/>
        <a:ea typeface="+mn-ea"/>
        <a:cs typeface="+mn-cs"/>
      </a:defRPr>
    </a:lvl1pPr>
    <a:lvl2pPr marL="457200" algn="l" defTabSz="914400" rtl="0" eaLnBrk="1" latinLnBrk="0" hangingPunct="1">
      <a:defRPr sz="1200" kern="1200">
        <a:solidFill>
          <a:schemeClr val="tx1"/>
        </a:solidFill>
        <a:latin typeface="Open Sans" charset="0"/>
        <a:ea typeface="+mn-ea"/>
        <a:cs typeface="+mn-cs"/>
      </a:defRPr>
    </a:lvl2pPr>
    <a:lvl3pPr marL="914400" algn="l" defTabSz="914400" rtl="0" eaLnBrk="1" latinLnBrk="0" hangingPunct="1">
      <a:defRPr sz="1200" kern="1200">
        <a:solidFill>
          <a:schemeClr val="tx1"/>
        </a:solidFill>
        <a:latin typeface="Open Sans" charset="0"/>
        <a:ea typeface="+mn-ea"/>
        <a:cs typeface="+mn-cs"/>
      </a:defRPr>
    </a:lvl3pPr>
    <a:lvl4pPr marL="1371600" algn="l" defTabSz="914400" rtl="0" eaLnBrk="1" latinLnBrk="0" hangingPunct="1">
      <a:defRPr sz="1200" kern="1200">
        <a:solidFill>
          <a:schemeClr val="tx1"/>
        </a:solidFill>
        <a:latin typeface="Open Sans" charset="0"/>
        <a:ea typeface="+mn-ea"/>
        <a:cs typeface="+mn-cs"/>
      </a:defRPr>
    </a:lvl4pPr>
    <a:lvl5pPr marL="1828800" algn="l" defTabSz="914400" rtl="0" eaLnBrk="1" latinLnBrk="0" hangingPunct="1">
      <a:defRPr sz="1200" kern="1200">
        <a:solidFill>
          <a:schemeClr val="tx1"/>
        </a:solidFill>
        <a:latin typeface="Open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Nik Molnar, I’m a web developer from Austin Texas. I work at Microsoft</a:t>
            </a:r>
            <a:r>
              <a:rPr lang="en-US" baseline="0" dirty="0"/>
              <a:t> where I an focused on JavaScript diagnostic tooling.</a:t>
            </a:r>
            <a:endParaRPr lang="en-US" dirty="0"/>
          </a:p>
          <a:p>
            <a:endParaRPr lang="en-US" dirty="0"/>
          </a:p>
          <a:p>
            <a:r>
              <a:rPr lang="en-US" dirty="0"/>
              <a:t>I thank you for taking the time to be here today – it’s always a</a:t>
            </a:r>
            <a:r>
              <a:rPr lang="en-US" baseline="0" dirty="0"/>
              <a:t> pleasure when I get to visit your country.</a:t>
            </a:r>
          </a:p>
          <a:p>
            <a:endParaRPr lang="en-US" baseline="0" dirty="0"/>
          </a:p>
          <a:p>
            <a:r>
              <a:rPr lang="en-US" baseline="0" dirty="0"/>
              <a:t>But I have to admin, I have some trouble eating here because you guys don’t seem to call anything the right name.</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1</a:t>
            </a:fld>
            <a:endParaRPr lang="uk-UA"/>
          </a:p>
        </p:txBody>
      </p:sp>
    </p:spTree>
    <p:extLst>
      <p:ext uri="{BB962C8B-B14F-4D97-AF65-F5344CB8AC3E}">
        <p14:creationId xmlns:p14="http://schemas.microsoft.com/office/powerpoint/2010/main" val="3590510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our guests, or users, have certain needs. </a:t>
            </a:r>
          </a:p>
          <a:p>
            <a:endParaRPr lang="en-US" baseline="0" dirty="0"/>
          </a:p>
          <a:p>
            <a:r>
              <a:rPr lang="en-US" baseline="0" dirty="0"/>
              <a:t>Abraham Maslow’s </a:t>
            </a:r>
            <a:r>
              <a:rPr lang="en-US" sz="1200" b="0" i="0" kern="1200" dirty="0">
                <a:solidFill>
                  <a:schemeClr val="tx1"/>
                </a:solidFill>
                <a:effectLst/>
                <a:latin typeface="Open Sans" charset="0"/>
                <a:ea typeface="+mn-ea"/>
                <a:cs typeface="+mn-cs"/>
              </a:rPr>
              <a:t>1943 paper "A Theory of Human Motivation" laid out</a:t>
            </a:r>
            <a:r>
              <a:rPr lang="en-US" sz="1200" b="0" i="0" kern="1200" baseline="0" dirty="0">
                <a:solidFill>
                  <a:schemeClr val="tx1"/>
                </a:solidFill>
                <a:effectLst/>
                <a:latin typeface="Open Sans" charset="0"/>
                <a:ea typeface="+mn-ea"/>
                <a:cs typeface="+mn-cs"/>
              </a:rPr>
              <a:t> the now ubiquitous Maslow’s hierarchy of needs, a psychological theory covering and prioritizing the fundamental basics that humans need to grown, thrive and flourish.</a:t>
            </a:r>
          </a:p>
          <a:p>
            <a:endParaRPr lang="en-US" sz="1200" b="0" i="0" kern="1200" baseline="0" dirty="0">
              <a:solidFill>
                <a:schemeClr val="tx1"/>
              </a:solidFill>
              <a:effectLst/>
              <a:latin typeface="Open Sans" charset="0"/>
              <a:ea typeface="+mn-ea"/>
              <a:cs typeface="+mn-cs"/>
            </a:endParaRPr>
          </a:p>
          <a:p>
            <a:r>
              <a:rPr lang="en-US" sz="1200" b="0" i="0" kern="1200" baseline="0" dirty="0">
                <a:solidFill>
                  <a:schemeClr val="tx1"/>
                </a:solidFill>
                <a:effectLst/>
                <a:latin typeface="Open Sans" charset="0"/>
                <a:ea typeface="+mn-ea"/>
                <a:cs typeface="+mn-cs"/>
              </a:rPr>
              <a:t>Arron Walter, the director of UX at mail chimp in Philadelphia has proposed a similar hierarchy of needs for users of software.</a:t>
            </a:r>
          </a:p>
          <a:p>
            <a:endParaRPr lang="en-US" sz="1200" b="0" i="0" kern="1200" baseline="0" dirty="0">
              <a:solidFill>
                <a:schemeClr val="tx1"/>
              </a:solidFill>
              <a:effectLst/>
              <a:latin typeface="Open Sans" charset="0"/>
              <a:ea typeface="+mn-ea"/>
              <a:cs typeface="+mn-cs"/>
            </a:endParaRPr>
          </a:p>
          <a:p>
            <a:r>
              <a:rPr lang="en-US" sz="1200" b="0" i="0" kern="1200" baseline="0" dirty="0">
                <a:solidFill>
                  <a:schemeClr val="tx1"/>
                </a:solidFill>
                <a:effectLst/>
                <a:latin typeface="Open Sans" charset="0"/>
                <a:ea typeface="+mn-ea"/>
                <a:cs typeface="+mn-cs"/>
              </a:rPr>
              <a:t>First software has to be functional.</a:t>
            </a:r>
          </a:p>
          <a:p>
            <a:r>
              <a:rPr lang="en-US" sz="1200" b="0" i="0" kern="1200" baseline="0" dirty="0">
                <a:solidFill>
                  <a:schemeClr val="tx1"/>
                </a:solidFill>
                <a:effectLst/>
                <a:latin typeface="Open Sans" charset="0"/>
                <a:ea typeface="+mn-ea"/>
                <a:cs typeface="+mn-cs"/>
              </a:rPr>
              <a:t>Next it needs to be reliable.</a:t>
            </a:r>
          </a:p>
          <a:p>
            <a:r>
              <a:rPr lang="en-US" sz="1200" b="0" i="0" kern="1200" baseline="0" dirty="0">
                <a:solidFill>
                  <a:schemeClr val="tx1"/>
                </a:solidFill>
                <a:effectLst/>
                <a:latin typeface="Open Sans" charset="0"/>
                <a:ea typeface="+mn-ea"/>
                <a:cs typeface="+mn-cs"/>
              </a:rPr>
              <a:t>From there usability becomes a concern</a:t>
            </a:r>
          </a:p>
          <a:p>
            <a:r>
              <a:rPr lang="en-US" sz="1200" b="0" i="0" kern="1200" baseline="0" dirty="0">
                <a:solidFill>
                  <a:schemeClr val="tx1"/>
                </a:solidFill>
                <a:effectLst/>
                <a:latin typeface="Open Sans" charset="0"/>
                <a:ea typeface="+mn-ea"/>
                <a:cs typeface="+mn-cs"/>
              </a:rPr>
              <a:t>And I’ve actually broken out a subset of usability I call performant.</a:t>
            </a:r>
          </a:p>
          <a:p>
            <a:endParaRPr lang="en-US" sz="1200" b="0" i="0" kern="1200" baseline="0" dirty="0">
              <a:solidFill>
                <a:schemeClr val="tx1"/>
              </a:solidFill>
              <a:effectLst/>
              <a:latin typeface="Open Sans" charset="0"/>
              <a:ea typeface="+mn-ea"/>
              <a:cs typeface="+mn-cs"/>
            </a:endParaRPr>
          </a:p>
          <a:p>
            <a:r>
              <a:rPr lang="en-US" sz="1200" b="0" i="0" kern="1200" baseline="0" dirty="0">
                <a:solidFill>
                  <a:schemeClr val="tx1"/>
                </a:solidFill>
                <a:effectLst/>
                <a:latin typeface="Open Sans" charset="0"/>
                <a:ea typeface="+mn-ea"/>
                <a:cs typeface="+mn-cs"/>
              </a:rPr>
              <a:t>Finally, once we have our bases covered, we can begin to deliver software that it pleasurable. That is something people desire to use.</a:t>
            </a:r>
          </a:p>
          <a:p>
            <a:endParaRPr lang="en-US" sz="1200" b="0" i="0" kern="1200" baseline="0" dirty="0">
              <a:solidFill>
                <a:schemeClr val="tx1"/>
              </a:solidFill>
              <a:effectLst/>
              <a:latin typeface="Open Sans" charset="0"/>
              <a:ea typeface="+mn-ea"/>
              <a:cs typeface="+mn-cs"/>
            </a:endParaRPr>
          </a:p>
          <a:p>
            <a:r>
              <a:rPr lang="en-US" sz="1200" b="0" i="0" kern="1200" baseline="0" dirty="0">
                <a:solidFill>
                  <a:schemeClr val="tx1"/>
                </a:solidFill>
                <a:effectLst/>
                <a:latin typeface="Open Sans" charset="0"/>
                <a:ea typeface="+mn-ea"/>
                <a:cs typeface="+mn-cs"/>
              </a:rPr>
              <a:t>So, what I’d like to do with the rest of our time is show some of our thinking and early experiments for how Microsoft, along with the </a:t>
            </a:r>
            <a:r>
              <a:rPr lang="en-US" sz="1200" b="0" i="0" kern="1200" baseline="0" dirty="0" err="1">
                <a:solidFill>
                  <a:schemeClr val="tx1"/>
                </a:solidFill>
                <a:effectLst/>
                <a:latin typeface="Open Sans" charset="0"/>
                <a:ea typeface="+mn-ea"/>
                <a:cs typeface="+mn-cs"/>
              </a:rPr>
              <a:t>OpenFin</a:t>
            </a:r>
            <a:r>
              <a:rPr lang="en-US" sz="1200" b="0" i="0" kern="1200" baseline="0" dirty="0">
                <a:solidFill>
                  <a:schemeClr val="tx1"/>
                </a:solidFill>
                <a:effectLst/>
                <a:latin typeface="Open Sans" charset="0"/>
                <a:ea typeface="+mn-ea"/>
                <a:cs typeface="+mn-cs"/>
              </a:rPr>
              <a:t> and the rest of the JS community can work together to help you scale this mountain.</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10</a:t>
            </a:fld>
            <a:endParaRPr lang="uk-UA"/>
          </a:p>
        </p:txBody>
      </p:sp>
    </p:spTree>
    <p:extLst>
      <p:ext uri="{BB962C8B-B14F-4D97-AF65-F5344CB8AC3E}">
        <p14:creationId xmlns:p14="http://schemas.microsoft.com/office/powerpoint/2010/main" val="1430048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we’ll talk about how to make our apps</a:t>
            </a:r>
            <a:r>
              <a:rPr lang="en-US" baseline="0" dirty="0"/>
              <a:t> functional, more quickly.</a:t>
            </a:r>
          </a:p>
          <a:p>
            <a:endParaRPr lang="en-US" baseline="0" dirty="0"/>
          </a:p>
          <a:p>
            <a:r>
              <a:rPr lang="en-US" baseline="0" dirty="0"/>
              <a:t>To do that let me show you a simple little ecommerce app I’ve made with node and </a:t>
            </a:r>
            <a:r>
              <a:rPr lang="en-US" baseline="0" dirty="0" err="1"/>
              <a:t>OpenFin</a:t>
            </a:r>
            <a:r>
              <a:rPr lang="en-US" baseline="0" dirty="0"/>
              <a:t>.</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a:pPr/>
              <a:t>11</a:t>
            </a:fld>
            <a:endParaRPr lang="uk-UA"/>
          </a:p>
        </p:txBody>
      </p:sp>
    </p:spTree>
    <p:extLst>
      <p:ext uri="{BB962C8B-B14F-4D97-AF65-F5344CB8AC3E}">
        <p14:creationId xmlns:p14="http://schemas.microsoft.com/office/powerpoint/2010/main" val="502204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let’s talk about reliability. </a:t>
            </a:r>
          </a:p>
          <a:p>
            <a:endParaRPr lang="en-US" baseline="0" dirty="0"/>
          </a:p>
          <a:p>
            <a:r>
              <a:rPr lang="en-US" baseline="0" dirty="0"/>
              <a:t>I think of reliability in two different veins: the first is the inevitable problem of when you have downtime or a problem in production. You want to fix those issues as fast as possible, and how fast those issues are fixed is typically tracked with a metric called mean time to recovery.</a:t>
            </a:r>
          </a:p>
          <a:p>
            <a:endParaRPr lang="en-US" baseline="0" dirty="0"/>
          </a:p>
        </p:txBody>
      </p:sp>
      <p:sp>
        <p:nvSpPr>
          <p:cNvPr id="4" name="Slide Number Placeholder 3"/>
          <p:cNvSpPr>
            <a:spLocks noGrp="1"/>
          </p:cNvSpPr>
          <p:nvPr>
            <p:ph type="sldNum" sz="quarter" idx="10"/>
          </p:nvPr>
        </p:nvSpPr>
        <p:spPr/>
        <p:txBody>
          <a:bodyPr/>
          <a:lstStyle/>
          <a:p>
            <a:fld id="{9E531525-97CA-D24C-8CC2-416BC245C581}" type="slidenum">
              <a:rPr lang="uk-UA"/>
              <a:pPr/>
              <a:t>12</a:t>
            </a:fld>
            <a:endParaRPr lang="uk-UA"/>
          </a:p>
        </p:txBody>
      </p:sp>
    </p:spTree>
    <p:extLst>
      <p:ext uri="{BB962C8B-B14F-4D97-AF65-F5344CB8AC3E}">
        <p14:creationId xmlns:p14="http://schemas.microsoft.com/office/powerpoint/2010/main" val="1037775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as we looked at how JS developers like to fix problems, we saw an overwhelming preference for logging. I still believe that debuggers are important, and we have a great one in VS Code, but we wanted to make sure developers could use their natural workflow to reduce MTTR.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we’ve done is made it easy</a:t>
            </a:r>
            <a:r>
              <a:rPr lang="en-US" baseline="0" dirty="0"/>
              <a:t> to inject a log statement into an app running in production, without requiring you to stop or redeploy your app. This is great for gathering just a bit more info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Apparently one thing that’s not reliable here is the internet, so I’ve had to prerecord this demo.</a:t>
            </a:r>
            <a:endParaRPr lang="en-US" dirty="0"/>
          </a:p>
          <a:p>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13</a:t>
            </a:fld>
            <a:endParaRPr lang="uk-UA"/>
          </a:p>
        </p:txBody>
      </p:sp>
    </p:spTree>
    <p:extLst>
      <p:ext uri="{BB962C8B-B14F-4D97-AF65-F5344CB8AC3E}">
        <p14:creationId xmlns:p14="http://schemas.microsoft.com/office/powerpoint/2010/main" val="1344451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demo.</a:t>
            </a:r>
          </a:p>
          <a:p>
            <a:endParaRPr lang="en-US" dirty="0"/>
          </a:p>
          <a:p>
            <a:r>
              <a:rPr lang="en-US" dirty="0"/>
              <a:t>The other</a:t>
            </a:r>
            <a:r>
              <a:rPr lang="en-US" baseline="0" dirty="0"/>
              <a:t> vein I think about reliability in is measured in Change Failure Rate. This is how </a:t>
            </a:r>
            <a:r>
              <a:rPr lang="en-US" baseline="0" dirty="0" err="1"/>
              <a:t>oftern</a:t>
            </a:r>
            <a:r>
              <a:rPr lang="en-US" baseline="0" dirty="0"/>
              <a:t> you and your team make a deployment that requires a rollback, hotfix or other remediation. We want to avoid deployments as much as possible, so we’re experimenting with an </a:t>
            </a:r>
            <a:r>
              <a:rPr lang="en-US" baseline="0" dirty="0" err="1"/>
              <a:t>autologger</a:t>
            </a:r>
            <a:r>
              <a:rPr lang="en-US" baseline="0" dirty="0"/>
              <a:t> and log visualizer of sorts called project Glimpse.</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14</a:t>
            </a:fld>
            <a:endParaRPr lang="uk-UA"/>
          </a:p>
        </p:txBody>
      </p:sp>
    </p:spTree>
    <p:extLst>
      <p:ext uri="{BB962C8B-B14F-4D97-AF65-F5344CB8AC3E}">
        <p14:creationId xmlns:p14="http://schemas.microsoft.com/office/powerpoint/2010/main" val="41436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Glimpse</a:t>
            </a:r>
            <a:r>
              <a:rPr lang="en-US" baseline="0" dirty="0"/>
              <a:t> demo:</a:t>
            </a:r>
          </a:p>
          <a:p>
            <a:endParaRPr lang="en-US" baseline="0" dirty="0"/>
          </a:p>
          <a:p>
            <a:r>
              <a:rPr lang="en-US" baseline="0" dirty="0"/>
              <a:t>Logs</a:t>
            </a:r>
          </a:p>
          <a:p>
            <a:r>
              <a:rPr lang="en-US" baseline="0" dirty="0"/>
              <a:t>Web Services</a:t>
            </a:r>
          </a:p>
          <a:p>
            <a:r>
              <a:rPr lang="en-US" baseline="0" dirty="0"/>
              <a:t>Request</a:t>
            </a:r>
          </a:p>
          <a:p>
            <a:r>
              <a:rPr lang="en-US" baseline="0" dirty="0"/>
              <a:t>Timeline</a:t>
            </a:r>
          </a:p>
        </p:txBody>
      </p:sp>
      <p:sp>
        <p:nvSpPr>
          <p:cNvPr id="4" name="Slide Number Placeholder 3"/>
          <p:cNvSpPr>
            <a:spLocks noGrp="1"/>
          </p:cNvSpPr>
          <p:nvPr>
            <p:ph type="sldNum" sz="quarter" idx="10"/>
          </p:nvPr>
        </p:nvSpPr>
        <p:spPr/>
        <p:txBody>
          <a:bodyPr/>
          <a:lstStyle/>
          <a:p>
            <a:fld id="{9E531525-97CA-D24C-8CC2-416BC245C581}" type="slidenum">
              <a:rPr lang="uk-UA" smtClean="0"/>
              <a:pPr/>
              <a:t>15</a:t>
            </a:fld>
            <a:endParaRPr lang="uk-UA"/>
          </a:p>
        </p:txBody>
      </p:sp>
    </p:spTree>
    <p:extLst>
      <p:ext uri="{BB962C8B-B14F-4D97-AF65-F5344CB8AC3E}">
        <p14:creationId xmlns:p14="http://schemas.microsoft.com/office/powerpoint/2010/main" val="55097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531525-97CA-D24C-8CC2-416BC245C581}" type="slidenum">
              <a:rPr lang="uk-UA"/>
              <a:pPr/>
              <a:t>16</a:t>
            </a:fld>
            <a:endParaRPr lang="uk-UA"/>
          </a:p>
        </p:txBody>
      </p:sp>
    </p:spTree>
    <p:extLst>
      <p:ext uri="{BB962C8B-B14F-4D97-AF65-F5344CB8AC3E}">
        <p14:creationId xmlns:p14="http://schemas.microsoft.com/office/powerpoint/2010/main" val="16250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Secure is really part of reliable. If an app isn’t secure, it can’t be used reliably.</a:t>
            </a:r>
          </a:p>
          <a:p>
            <a:endParaRPr lang="en-US" dirty="0"/>
          </a:p>
          <a:p>
            <a:r>
              <a:rPr lang="en-US" dirty="0" err="1"/>
              <a:t>Open</a:t>
            </a:r>
            <a:r>
              <a:rPr lang="en-US" baseline="0" dirty="0" err="1"/>
              <a:t>Fin</a:t>
            </a:r>
            <a:r>
              <a:rPr lang="en-US" baseline="0" dirty="0"/>
              <a:t> builds on top of the Chromium Sandbox, extends the Group Policy options and all code loaded from the file system is check summed, signed and validated.</a:t>
            </a:r>
          </a:p>
          <a:p>
            <a:endParaRPr lang="en-US" baseline="0" dirty="0"/>
          </a:p>
          <a:p>
            <a:endParaRPr lang="en-US" baseline="0" dirty="0"/>
          </a:p>
          <a:p>
            <a:r>
              <a:rPr lang="en-US" baseline="0" dirty="0"/>
              <a:t>The ecosystem is what allows things like </a:t>
            </a:r>
            <a:r>
              <a:rPr lang="en-US" baseline="0" dirty="0" err="1"/>
              <a:t>TypeScript</a:t>
            </a:r>
            <a:r>
              <a:rPr lang="en-US" baseline="0" dirty="0"/>
              <a:t>, </a:t>
            </a:r>
            <a:r>
              <a:rPr lang="en-US" baseline="0" dirty="0" err="1"/>
              <a:t>logpoints</a:t>
            </a:r>
            <a:r>
              <a:rPr lang="en-US" baseline="0" dirty="0"/>
              <a:t> and Glimpse to just work. </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17</a:t>
            </a:fld>
            <a:endParaRPr lang="uk-UA"/>
          </a:p>
        </p:txBody>
      </p:sp>
    </p:spTree>
    <p:extLst>
      <p:ext uri="{BB962C8B-B14F-4D97-AF65-F5344CB8AC3E}">
        <p14:creationId xmlns:p14="http://schemas.microsoft.com/office/powerpoint/2010/main" val="2250786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Fluent, from left</a:t>
            </a:r>
            <a:r>
              <a:rPr lang="en-US" baseline="0" dirty="0"/>
              <a:t> to right: Light, Depth, Motion, Material, Scale</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a:t>18</a:t>
            </a:fld>
            <a:endParaRPr lang="uk-UA"/>
          </a:p>
        </p:txBody>
      </p:sp>
    </p:spTree>
    <p:extLst>
      <p:ext uri="{BB962C8B-B14F-4D97-AF65-F5344CB8AC3E}">
        <p14:creationId xmlns:p14="http://schemas.microsoft.com/office/powerpoint/2010/main" val="270911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531525-97CA-D24C-8CC2-416BC245C581}" type="slidenum">
              <a:rPr lang="uk-UA"/>
              <a:pPr/>
              <a:t>19</a:t>
            </a:fld>
            <a:endParaRPr lang="uk-UA"/>
          </a:p>
        </p:txBody>
      </p:sp>
    </p:spTree>
    <p:extLst>
      <p:ext uri="{BB962C8B-B14F-4D97-AF65-F5344CB8AC3E}">
        <p14:creationId xmlns:p14="http://schemas.microsoft.com/office/powerpoint/2010/main" val="159685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have </a:t>
            </a:r>
            <a:r>
              <a:rPr lang="en-US" dirty="0" err="1"/>
              <a:t>aubergine</a:t>
            </a:r>
            <a:r>
              <a:rPr lang="en-US" dirty="0"/>
              <a:t>.</a:t>
            </a:r>
          </a:p>
          <a:p>
            <a:endParaRPr lang="en-US" dirty="0"/>
          </a:p>
          <a:p>
            <a:r>
              <a:rPr lang="en-US" dirty="0"/>
              <a:t>But</a:t>
            </a:r>
            <a:r>
              <a:rPr lang="en-US" baseline="0" dirty="0"/>
              <a:t> I eat eggplant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2</a:t>
            </a:fld>
            <a:endParaRPr lang="uk-UA"/>
          </a:p>
        </p:txBody>
      </p:sp>
    </p:spTree>
    <p:extLst>
      <p:ext uri="{BB962C8B-B14F-4D97-AF65-F5344CB8AC3E}">
        <p14:creationId xmlns:p14="http://schemas.microsoft.com/office/powerpoint/2010/main" val="327583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20</a:t>
            </a:fld>
            <a:endParaRPr lang="uk-UA"/>
          </a:p>
        </p:txBody>
      </p:sp>
    </p:spTree>
    <p:extLst>
      <p:ext uri="{BB962C8B-B14F-4D97-AF65-F5344CB8AC3E}">
        <p14:creationId xmlns:p14="http://schemas.microsoft.com/office/powerpoint/2010/main" val="1534809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with these tools in hand, and in collaboration with Microsoft, </a:t>
            </a:r>
            <a:r>
              <a:rPr lang="en-US" baseline="0" dirty="0" err="1"/>
              <a:t>OpenFin</a:t>
            </a:r>
            <a:r>
              <a:rPr lang="en-US" baseline="0" dirty="0"/>
              <a:t> and the community, we should be able to treat our users as guests, and build software that’s not only functional, reliable, usable and performant – but also pleasurable and more quickly.</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a:pPr/>
              <a:t>21</a:t>
            </a:fld>
            <a:endParaRPr lang="uk-UA"/>
          </a:p>
        </p:txBody>
      </p:sp>
    </p:spTree>
    <p:extLst>
      <p:ext uri="{BB962C8B-B14F-4D97-AF65-F5344CB8AC3E}">
        <p14:creationId xmlns:p14="http://schemas.microsoft.com/office/powerpoint/2010/main" val="2419694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531525-97CA-D24C-8CC2-416BC245C581}" type="slidenum">
              <a:rPr lang="uk-UA"/>
              <a:pPr/>
              <a:t>22</a:t>
            </a:fld>
            <a:endParaRPr lang="uk-UA"/>
          </a:p>
        </p:txBody>
      </p:sp>
    </p:spTree>
    <p:extLst>
      <p:ext uri="{BB962C8B-B14F-4D97-AF65-F5344CB8AC3E}">
        <p14:creationId xmlns:p14="http://schemas.microsoft.com/office/powerpoint/2010/main" val="320083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delicious</a:t>
            </a:r>
            <a:r>
              <a:rPr lang="en-US" baseline="0" dirty="0"/>
              <a:t> after dinner treats that you call pudding, but of course for me that’s dessert.</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3</a:t>
            </a:fld>
            <a:endParaRPr lang="uk-UA"/>
          </a:p>
        </p:txBody>
      </p:sp>
    </p:spTree>
    <p:extLst>
      <p:ext uri="{BB962C8B-B14F-4D97-AF65-F5344CB8AC3E}">
        <p14:creationId xmlns:p14="http://schemas.microsoft.com/office/powerpoint/2010/main" val="1302101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the green veggies my mom used to make me eat courgetti, which is actually zucchini</a:t>
            </a:r>
          </a:p>
        </p:txBody>
      </p:sp>
      <p:sp>
        <p:nvSpPr>
          <p:cNvPr id="4" name="Slide Number Placeholder 3"/>
          <p:cNvSpPr>
            <a:spLocks noGrp="1"/>
          </p:cNvSpPr>
          <p:nvPr>
            <p:ph type="sldNum" sz="quarter" idx="10"/>
          </p:nvPr>
        </p:nvSpPr>
        <p:spPr/>
        <p:txBody>
          <a:bodyPr/>
          <a:lstStyle/>
          <a:p>
            <a:fld id="{9E531525-97CA-D24C-8CC2-416BC245C581}" type="slidenum">
              <a:rPr lang="uk-UA" smtClean="0"/>
              <a:pPr/>
              <a:t>4</a:t>
            </a:fld>
            <a:endParaRPr lang="uk-UA"/>
          </a:p>
        </p:txBody>
      </p:sp>
    </p:spTree>
    <p:extLst>
      <p:ext uri="{BB962C8B-B14F-4D97-AF65-F5344CB8AC3E}">
        <p14:creationId xmlns:p14="http://schemas.microsoft.com/office/powerpoint/2010/main" val="102623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pudding, which</a:t>
            </a:r>
            <a:r>
              <a:rPr lang="en-US" baseline="0" dirty="0"/>
              <a:t> is bread</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5</a:t>
            </a:fld>
            <a:endParaRPr lang="uk-UA"/>
          </a:p>
        </p:txBody>
      </p:sp>
    </p:spTree>
    <p:extLst>
      <p:ext uri="{BB962C8B-B14F-4D97-AF65-F5344CB8AC3E}">
        <p14:creationId xmlns:p14="http://schemas.microsoft.com/office/powerpoint/2010/main" val="3498914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eat rocket – and I eat arugula.</a:t>
            </a:r>
          </a:p>
          <a:p>
            <a:endParaRPr lang="en-US" dirty="0"/>
          </a:p>
          <a:p>
            <a:r>
              <a:rPr lang="en-US" dirty="0"/>
              <a:t>And the winner of the most overloaded term in </a:t>
            </a:r>
            <a:r>
              <a:rPr lang="en-US" dirty="0" err="1"/>
              <a:t>Britisheese</a:t>
            </a:r>
            <a:r>
              <a:rPr lang="en-US" dirty="0"/>
              <a:t>. Once again you have more pudding.</a:t>
            </a:r>
          </a:p>
        </p:txBody>
      </p:sp>
      <p:sp>
        <p:nvSpPr>
          <p:cNvPr id="4" name="Slide Number Placeholder 3"/>
          <p:cNvSpPr>
            <a:spLocks noGrp="1"/>
          </p:cNvSpPr>
          <p:nvPr>
            <p:ph type="sldNum" sz="quarter" idx="10"/>
          </p:nvPr>
        </p:nvSpPr>
        <p:spPr/>
        <p:txBody>
          <a:bodyPr/>
          <a:lstStyle/>
          <a:p>
            <a:fld id="{9E531525-97CA-D24C-8CC2-416BC245C581}" type="slidenum">
              <a:rPr lang="uk-UA" smtClean="0"/>
              <a:pPr/>
              <a:t>6</a:t>
            </a:fld>
            <a:endParaRPr lang="uk-UA"/>
          </a:p>
        </p:txBody>
      </p:sp>
    </p:spTree>
    <p:extLst>
      <p:ext uri="{BB962C8B-B14F-4D97-AF65-F5344CB8AC3E}">
        <p14:creationId xmlns:p14="http://schemas.microsoft.com/office/powerpoint/2010/main" val="546524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 call sausage.</a:t>
            </a:r>
          </a:p>
        </p:txBody>
      </p:sp>
      <p:sp>
        <p:nvSpPr>
          <p:cNvPr id="4" name="Slide Number Placeholder 3"/>
          <p:cNvSpPr>
            <a:spLocks noGrp="1"/>
          </p:cNvSpPr>
          <p:nvPr>
            <p:ph type="sldNum" sz="quarter" idx="10"/>
          </p:nvPr>
        </p:nvSpPr>
        <p:spPr/>
        <p:txBody>
          <a:bodyPr/>
          <a:lstStyle/>
          <a:p>
            <a:fld id="{9E531525-97CA-D24C-8CC2-416BC245C581}" type="slidenum">
              <a:rPr lang="uk-UA" smtClean="0"/>
              <a:pPr/>
              <a:t>7</a:t>
            </a:fld>
            <a:endParaRPr lang="uk-UA"/>
          </a:p>
        </p:txBody>
      </p:sp>
    </p:spTree>
    <p:extLst>
      <p:ext uri="{BB962C8B-B14F-4D97-AF65-F5344CB8AC3E}">
        <p14:creationId xmlns:p14="http://schemas.microsoft.com/office/powerpoint/2010/main" val="255053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few other dishes here, but I’ve been told this is a PG show so I won’t go there. I mean, honestly, I don’t think could actually order one of these in front of my mother.</a:t>
            </a:r>
          </a:p>
          <a:p>
            <a:endParaRPr lang="en-US" dirty="0"/>
          </a:p>
          <a:p>
            <a:endParaRPr lang="en-US" dirty="0"/>
          </a:p>
          <a:p>
            <a:endParaRPr lang="en-US" dirty="0"/>
          </a:p>
          <a:p>
            <a:r>
              <a:rPr lang="en-US" dirty="0"/>
              <a:t>But anyways, I</a:t>
            </a:r>
            <a:r>
              <a:rPr lang="en-US" baseline="0" dirty="0"/>
              <a:t> could talk about food all day. Let’s jump into the real reason we are here:</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8</a:t>
            </a:fld>
            <a:endParaRPr lang="uk-UA"/>
          </a:p>
        </p:txBody>
      </p:sp>
    </p:spTree>
    <p:extLst>
      <p:ext uri="{BB962C8B-B14F-4D97-AF65-F5344CB8AC3E}">
        <p14:creationId xmlns:p14="http://schemas.microsoft.com/office/powerpoint/2010/main" val="1916791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to take a look</a:t>
            </a:r>
            <a:r>
              <a:rPr lang="en-US" baseline="0" dirty="0"/>
              <a:t> at how we can write better applications, faster. </a:t>
            </a:r>
          </a:p>
          <a:p>
            <a:endParaRPr lang="en-US" baseline="0" dirty="0"/>
          </a:p>
          <a:p>
            <a:r>
              <a:rPr lang="en-US" baseline="0" dirty="0"/>
              <a:t>I’ve been doing web and JavaScript development since before it was clear JavaScript was going to win and I’ve don’t it in a lot of contexts – about 20 years.</a:t>
            </a:r>
          </a:p>
          <a:p>
            <a:endParaRPr lang="en-US" baseline="0" dirty="0"/>
          </a:p>
          <a:p>
            <a:r>
              <a:rPr lang="en-US" baseline="0" dirty="0"/>
              <a:t>I’ve done it as a consultant for major banks and retailers in NYC, as a government contractor building security defense mechanisms, in small startups and now for one of the largest companies in the world at Microsoft.</a:t>
            </a:r>
          </a:p>
          <a:p>
            <a:endParaRPr lang="en-US" baseline="0" dirty="0"/>
          </a:p>
          <a:p>
            <a:r>
              <a:rPr lang="en-US" baseline="0" dirty="0"/>
              <a:t>And one lesson I’ve been taught time and time again, is that everything we do as software developers is for our users. In fact, I like to borrow a trick from Disney World, where they don’t call the people that come to the parks customers, they call them guests. Thinking of them as guests really changes the way that you prepare for them and treat them.</a:t>
            </a:r>
            <a:endParaRPr lang="en-US" dirty="0"/>
          </a:p>
        </p:txBody>
      </p:sp>
      <p:sp>
        <p:nvSpPr>
          <p:cNvPr id="4" name="Slide Number Placeholder 3"/>
          <p:cNvSpPr>
            <a:spLocks noGrp="1"/>
          </p:cNvSpPr>
          <p:nvPr>
            <p:ph type="sldNum" sz="quarter" idx="10"/>
          </p:nvPr>
        </p:nvSpPr>
        <p:spPr/>
        <p:txBody>
          <a:bodyPr/>
          <a:lstStyle/>
          <a:p>
            <a:fld id="{9E531525-97CA-D24C-8CC2-416BC245C581}" type="slidenum">
              <a:rPr lang="uk-UA" smtClean="0"/>
              <a:pPr/>
              <a:t>9</a:t>
            </a:fld>
            <a:endParaRPr lang="uk-UA"/>
          </a:p>
        </p:txBody>
      </p:sp>
    </p:spTree>
    <p:extLst>
      <p:ext uri="{BB962C8B-B14F-4D97-AF65-F5344CB8AC3E}">
        <p14:creationId xmlns:p14="http://schemas.microsoft.com/office/powerpoint/2010/main" val="506372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B4F9CE5-2721-0749-A65D-115856DC32EB}" type="datetime1">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51049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D83988-CDCE-FF4F-940C-6A3F220CF904}" type="datetime1">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121610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C35DB0-02DE-8842-B5CC-BA316330FAA6}" type="datetime1">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1479908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9" name="TextBox 18"/>
          <p:cNvSpPr txBox="1"/>
          <p:nvPr userDrawn="1"/>
        </p:nvSpPr>
        <p:spPr>
          <a:xfrm>
            <a:off x="11329988" y="828675"/>
            <a:ext cx="184731" cy="369332"/>
          </a:xfrm>
          <a:prstGeom prst="rect">
            <a:avLst/>
          </a:prstGeom>
          <a:noFill/>
        </p:spPr>
        <p:txBody>
          <a:bodyPr wrap="none" rtlCol="0">
            <a:spAutoFit/>
          </a:bodyPr>
          <a:lstStyle/>
          <a:p>
            <a:endParaRPr lang="en-US">
              <a:latin typeface="Open Sans" charset="0"/>
            </a:endParaRPr>
          </a:p>
        </p:txBody>
      </p:sp>
      <p:sp>
        <p:nvSpPr>
          <p:cNvPr id="35" name="Freeform 34"/>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36" name="Freeform 35"/>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37" name="Freeform 36"/>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38" name="Rectangle 37"/>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39" name="Rectangle 38"/>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0" name="Rectangle 39"/>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1" name="Freeform 40"/>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2" name="Freeform 41"/>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8" name="Rectangle 7"/>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018261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12192000"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292713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1335338" y="985837"/>
            <a:ext cx="3771900" cy="47577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3" name="Freeform 2"/>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 name="Freeform 3"/>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 name="Freeform 4"/>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7" name="Rectangle 6"/>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8" name="Rectangle 7"/>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9" name="Rectangle 8"/>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0" name="Freeform 9"/>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1" name="Freeform 10"/>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2" name="Rectangle 11"/>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411067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0" y="0"/>
            <a:ext cx="6096000"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19193054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1" name="Picture Placeholder 110"/>
          <p:cNvSpPr>
            <a:spLocks noGrp="1"/>
          </p:cNvSpPr>
          <p:nvPr>
            <p:ph type="pic" sz="quarter" idx="10"/>
          </p:nvPr>
        </p:nvSpPr>
        <p:spPr>
          <a:xfrm>
            <a:off x="2076034" y="0"/>
            <a:ext cx="8039932" cy="3134055"/>
          </a:xfrm>
          <a:custGeom>
            <a:avLst/>
            <a:gdLst>
              <a:gd name="connsiteX0" fmla="*/ 4507730 w 8039932"/>
              <a:gd name="connsiteY0" fmla="*/ 1 h 3134055"/>
              <a:gd name="connsiteX1" fmla="*/ 5221203 w 8039932"/>
              <a:gd name="connsiteY1" fmla="*/ 1 h 3134055"/>
              <a:gd name="connsiteX2" fmla="*/ 3747032 w 8039932"/>
              <a:gd name="connsiteY2" fmla="*/ 1972486 h 3134055"/>
              <a:gd name="connsiteX3" fmla="*/ 3289254 w 8039932"/>
              <a:gd name="connsiteY3" fmla="*/ 1630358 h 3134055"/>
              <a:gd name="connsiteX4" fmla="*/ 2725055 w 8039932"/>
              <a:gd name="connsiteY4" fmla="*/ 1 h 3134055"/>
              <a:gd name="connsiteX5" fmla="*/ 3438528 w 8039932"/>
              <a:gd name="connsiteY5" fmla="*/ 1 h 3134055"/>
              <a:gd name="connsiteX6" fmla="*/ 1741493 w 8039932"/>
              <a:gd name="connsiteY6" fmla="*/ 2270686 h 3134055"/>
              <a:gd name="connsiteX7" fmla="*/ 1283715 w 8039932"/>
              <a:gd name="connsiteY7" fmla="*/ 1928557 h 3134055"/>
              <a:gd name="connsiteX8" fmla="*/ 955166 w 8039932"/>
              <a:gd name="connsiteY8" fmla="*/ 1 h 3134055"/>
              <a:gd name="connsiteX9" fmla="*/ 1668639 w 8039932"/>
              <a:gd name="connsiteY9" fmla="*/ 1 h 3134055"/>
              <a:gd name="connsiteX10" fmla="*/ 457778 w 8039932"/>
              <a:gd name="connsiteY10" fmla="*/ 1620170 h 3134055"/>
              <a:gd name="connsiteX11" fmla="*/ 0 w 8039932"/>
              <a:gd name="connsiteY11" fmla="*/ 1278042 h 3134055"/>
              <a:gd name="connsiteX12" fmla="*/ 7326459 w 8039932"/>
              <a:gd name="connsiteY12" fmla="*/ 0 h 3134055"/>
              <a:gd name="connsiteX13" fmla="*/ 8039932 w 8039932"/>
              <a:gd name="connsiteY13" fmla="*/ 0 h 3134055"/>
              <a:gd name="connsiteX14" fmla="*/ 6460163 w 8039932"/>
              <a:gd name="connsiteY14" fmla="*/ 2113779 h 3134055"/>
              <a:gd name="connsiteX15" fmla="*/ 6002386 w 8039932"/>
              <a:gd name="connsiteY15" fmla="*/ 1771650 h 3134055"/>
              <a:gd name="connsiteX16" fmla="*/ 6378000 w 8039932"/>
              <a:gd name="connsiteY16" fmla="*/ 0 h 3134055"/>
              <a:gd name="connsiteX17" fmla="*/ 7091473 w 8039932"/>
              <a:gd name="connsiteY17" fmla="*/ 0 h 3134055"/>
              <a:gd name="connsiteX18" fmla="*/ 5288838 w 8039932"/>
              <a:gd name="connsiteY18" fmla="*/ 2411980 h 3134055"/>
              <a:gd name="connsiteX19" fmla="*/ 4831061 w 8039932"/>
              <a:gd name="connsiteY19" fmla="*/ 2069851 h 3134055"/>
              <a:gd name="connsiteX20" fmla="*/ 5425101 w 8039932"/>
              <a:gd name="connsiteY20" fmla="*/ 0 h 3134055"/>
              <a:gd name="connsiteX21" fmla="*/ 6138574 w 8039932"/>
              <a:gd name="connsiteY21" fmla="*/ 0 h 3134055"/>
              <a:gd name="connsiteX22" fmla="*/ 4007477 w 8039932"/>
              <a:gd name="connsiteY22" fmla="*/ 2851472 h 3134055"/>
              <a:gd name="connsiteX23" fmla="*/ 3549700 w 8039932"/>
              <a:gd name="connsiteY23" fmla="*/ 2509343 h 3134055"/>
              <a:gd name="connsiteX24" fmla="*/ 3602177 w 8039932"/>
              <a:gd name="connsiteY24" fmla="*/ 0 h 3134055"/>
              <a:gd name="connsiteX25" fmla="*/ 4315650 w 8039932"/>
              <a:gd name="connsiteY25" fmla="*/ 0 h 3134055"/>
              <a:gd name="connsiteX26" fmla="*/ 1973361 w 8039932"/>
              <a:gd name="connsiteY26" fmla="*/ 3134055 h 3134055"/>
              <a:gd name="connsiteX27" fmla="*/ 1515583 w 8039932"/>
              <a:gd name="connsiteY27" fmla="*/ 2791927 h 3134055"/>
              <a:gd name="connsiteX28" fmla="*/ 1877753 w 8039932"/>
              <a:gd name="connsiteY28" fmla="*/ 0 h 3134055"/>
              <a:gd name="connsiteX29" fmla="*/ 2591226 w 8039932"/>
              <a:gd name="connsiteY29" fmla="*/ 0 h 3134055"/>
              <a:gd name="connsiteX30" fmla="*/ 460132 w 8039932"/>
              <a:gd name="connsiteY30" fmla="*/ 2851470 h 3134055"/>
              <a:gd name="connsiteX31" fmla="*/ 2354 w 8039932"/>
              <a:gd name="connsiteY31" fmla="*/ 2509341 h 313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039932" h="3134055">
                <a:moveTo>
                  <a:pt x="4507730" y="1"/>
                </a:moveTo>
                <a:lnTo>
                  <a:pt x="5221203" y="1"/>
                </a:lnTo>
                <a:lnTo>
                  <a:pt x="3747032" y="1972486"/>
                </a:lnTo>
                <a:lnTo>
                  <a:pt x="3289254" y="1630358"/>
                </a:lnTo>
                <a:close/>
                <a:moveTo>
                  <a:pt x="2725055" y="1"/>
                </a:moveTo>
                <a:lnTo>
                  <a:pt x="3438528" y="1"/>
                </a:lnTo>
                <a:lnTo>
                  <a:pt x="1741493" y="2270686"/>
                </a:lnTo>
                <a:lnTo>
                  <a:pt x="1283715" y="1928557"/>
                </a:lnTo>
                <a:close/>
                <a:moveTo>
                  <a:pt x="955166" y="1"/>
                </a:moveTo>
                <a:lnTo>
                  <a:pt x="1668639" y="1"/>
                </a:lnTo>
                <a:lnTo>
                  <a:pt x="457778" y="1620170"/>
                </a:lnTo>
                <a:lnTo>
                  <a:pt x="0" y="1278042"/>
                </a:lnTo>
                <a:close/>
                <a:moveTo>
                  <a:pt x="7326459" y="0"/>
                </a:moveTo>
                <a:lnTo>
                  <a:pt x="8039932" y="0"/>
                </a:lnTo>
                <a:lnTo>
                  <a:pt x="6460163" y="2113779"/>
                </a:lnTo>
                <a:lnTo>
                  <a:pt x="6002386" y="1771650"/>
                </a:lnTo>
                <a:close/>
                <a:moveTo>
                  <a:pt x="6378000" y="0"/>
                </a:moveTo>
                <a:lnTo>
                  <a:pt x="7091473" y="0"/>
                </a:lnTo>
                <a:lnTo>
                  <a:pt x="5288838" y="2411980"/>
                </a:lnTo>
                <a:lnTo>
                  <a:pt x="4831061" y="2069851"/>
                </a:lnTo>
                <a:close/>
                <a:moveTo>
                  <a:pt x="5425101" y="0"/>
                </a:moveTo>
                <a:lnTo>
                  <a:pt x="6138574" y="0"/>
                </a:lnTo>
                <a:lnTo>
                  <a:pt x="4007477" y="2851472"/>
                </a:lnTo>
                <a:lnTo>
                  <a:pt x="3549700" y="2509343"/>
                </a:lnTo>
                <a:close/>
                <a:moveTo>
                  <a:pt x="3602177" y="0"/>
                </a:moveTo>
                <a:lnTo>
                  <a:pt x="4315650" y="0"/>
                </a:lnTo>
                <a:lnTo>
                  <a:pt x="1973361" y="3134055"/>
                </a:lnTo>
                <a:lnTo>
                  <a:pt x="1515583" y="2791927"/>
                </a:lnTo>
                <a:close/>
                <a:moveTo>
                  <a:pt x="1877753" y="0"/>
                </a:moveTo>
                <a:lnTo>
                  <a:pt x="2591226" y="0"/>
                </a:lnTo>
                <a:lnTo>
                  <a:pt x="460132" y="2851470"/>
                </a:lnTo>
                <a:lnTo>
                  <a:pt x="2354" y="2509341"/>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grpSp>
        <p:nvGrpSpPr>
          <p:cNvPr id="55" name="Group 54"/>
          <p:cNvGrpSpPr/>
          <p:nvPr userDrawn="1"/>
        </p:nvGrpSpPr>
        <p:grpSpPr>
          <a:xfrm>
            <a:off x="0" y="6314840"/>
            <a:ext cx="12192000" cy="558150"/>
            <a:chOff x="0" y="6314840"/>
            <a:chExt cx="12192000" cy="558150"/>
          </a:xfrm>
        </p:grpSpPr>
        <p:sp>
          <p:nvSpPr>
            <p:cNvPr id="56" name="Freeform 55"/>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7" name="Freeform 56"/>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8" name="Freeform 57"/>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9" name="Rectangle 58"/>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0" name="Rectangle 59"/>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1" name="Rectangle 60"/>
            <p:cNvSpPr/>
            <p:nvPr userDrawn="1"/>
          </p:nvSpPr>
          <p:spPr>
            <a:xfrm>
              <a:off x="10343213" y="6314840"/>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2" name="Freeform 61"/>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63" name="Freeform 62"/>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grpSp>
      <p:sp>
        <p:nvSpPr>
          <p:cNvPr id="64" name="Rectangle 63"/>
          <p:cNvSpPr/>
          <p:nvPr userDrawn="1"/>
        </p:nvSpPr>
        <p:spPr>
          <a:xfrm>
            <a:off x="10357788" y="6407477"/>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28215298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6096000" y="0"/>
            <a:ext cx="6096000" cy="3429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57735518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0" y="0"/>
            <a:ext cx="4376738"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359606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0" y="0"/>
            <a:ext cx="6950074" cy="6858000"/>
          </a:xfrm>
          <a:custGeom>
            <a:avLst/>
            <a:gdLst>
              <a:gd name="connsiteX0" fmla="*/ 2495942 w 6950074"/>
              <a:gd name="connsiteY0" fmla="*/ 0 h 6858000"/>
              <a:gd name="connsiteX1" fmla="*/ 6943979 w 6950074"/>
              <a:gd name="connsiteY1" fmla="*/ 0 h 6858000"/>
              <a:gd name="connsiteX2" fmla="*/ 6950074 w 6950074"/>
              <a:gd name="connsiteY2" fmla="*/ 2714 h 6858000"/>
              <a:gd name="connsiteX3" fmla="*/ 6950074 w 6950074"/>
              <a:gd name="connsiteY3" fmla="*/ 3882 h 6858000"/>
              <a:gd name="connsiteX4" fmla="*/ 3898773 w 6950074"/>
              <a:gd name="connsiteY4" fmla="*/ 6858000 h 6858000"/>
              <a:gd name="connsiteX5" fmla="*/ 6428 w 6950074"/>
              <a:gd name="connsiteY5" fmla="*/ 6858000 h 6858000"/>
              <a:gd name="connsiteX6" fmla="*/ 0 w 6950074"/>
              <a:gd name="connsiteY6" fmla="*/ 6855138 h 6858000"/>
              <a:gd name="connsiteX7" fmla="*/ 0 w 6950074"/>
              <a:gd name="connsiteY7" fmla="*/ 56066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0074" h="6858000">
                <a:moveTo>
                  <a:pt x="2495942" y="0"/>
                </a:moveTo>
                <a:lnTo>
                  <a:pt x="6943979" y="0"/>
                </a:lnTo>
                <a:lnTo>
                  <a:pt x="6950074" y="2714"/>
                </a:lnTo>
                <a:lnTo>
                  <a:pt x="6950074" y="3882"/>
                </a:lnTo>
                <a:lnTo>
                  <a:pt x="3898773" y="6858000"/>
                </a:lnTo>
                <a:lnTo>
                  <a:pt x="6428" y="6858000"/>
                </a:lnTo>
                <a:lnTo>
                  <a:pt x="0" y="6855138"/>
                </a:lnTo>
                <a:lnTo>
                  <a:pt x="0" y="5606618"/>
                </a:lnTo>
                <a:close/>
              </a:path>
            </a:pathLst>
          </a:custGeom>
          <a:pattFill prst="solidDmnd">
            <a:fgClr>
              <a:schemeClr val="bg1">
                <a:lumMod val="95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30161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24F489-F803-E84E-9736-12152C9AF5B4}" type="datetime1">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3104135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26"/>
          <p:cNvSpPr>
            <a:spLocks noGrp="1"/>
          </p:cNvSpPr>
          <p:nvPr>
            <p:ph type="pic" sz="quarter" idx="10"/>
          </p:nvPr>
        </p:nvSpPr>
        <p:spPr>
          <a:xfrm>
            <a:off x="557748" y="0"/>
            <a:ext cx="4901679" cy="4591878"/>
          </a:xfrm>
          <a:custGeom>
            <a:avLst/>
            <a:gdLst>
              <a:gd name="connsiteX0" fmla="*/ 4901679 w 4901679"/>
              <a:gd name="connsiteY0" fmla="*/ 0 h 4591878"/>
              <a:gd name="connsiteX1" fmla="*/ 1904050 w 4901679"/>
              <a:gd name="connsiteY1" fmla="*/ 4591878 h 4591878"/>
              <a:gd name="connsiteX2" fmla="*/ 0 w 4901679"/>
              <a:gd name="connsiteY2" fmla="*/ 4591878 h 4591878"/>
              <a:gd name="connsiteX3" fmla="*/ 2997629 w 4901679"/>
              <a:gd name="connsiteY3" fmla="*/ 0 h 4591878"/>
            </a:gdLst>
            <a:ahLst/>
            <a:cxnLst>
              <a:cxn ang="0">
                <a:pos x="connsiteX0" y="connsiteY0"/>
              </a:cxn>
              <a:cxn ang="0">
                <a:pos x="connsiteX1" y="connsiteY1"/>
              </a:cxn>
              <a:cxn ang="0">
                <a:pos x="connsiteX2" y="connsiteY2"/>
              </a:cxn>
              <a:cxn ang="0">
                <a:pos x="connsiteX3" y="connsiteY3"/>
              </a:cxn>
            </a:cxnLst>
            <a:rect l="l" t="t" r="r" b="b"/>
            <a:pathLst>
              <a:path w="4901679" h="4591878">
                <a:moveTo>
                  <a:pt x="4901679" y="0"/>
                </a:moveTo>
                <a:lnTo>
                  <a:pt x="1904050" y="4591878"/>
                </a:lnTo>
                <a:lnTo>
                  <a:pt x="0" y="4591878"/>
                </a:lnTo>
                <a:lnTo>
                  <a:pt x="2997629" y="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
        <p:nvSpPr>
          <p:cNvPr id="7" name="Picture Placeholder 27"/>
          <p:cNvSpPr>
            <a:spLocks noGrp="1"/>
          </p:cNvSpPr>
          <p:nvPr>
            <p:ph type="pic" sz="quarter" idx="11"/>
          </p:nvPr>
        </p:nvSpPr>
        <p:spPr>
          <a:xfrm>
            <a:off x="1286618" y="2266122"/>
            <a:ext cx="4901679" cy="4591878"/>
          </a:xfrm>
          <a:custGeom>
            <a:avLst/>
            <a:gdLst>
              <a:gd name="connsiteX0" fmla="*/ 4901679 w 4901679"/>
              <a:gd name="connsiteY0" fmla="*/ 0 h 4591878"/>
              <a:gd name="connsiteX1" fmla="*/ 1904050 w 4901679"/>
              <a:gd name="connsiteY1" fmla="*/ 4591878 h 4591878"/>
              <a:gd name="connsiteX2" fmla="*/ 0 w 4901679"/>
              <a:gd name="connsiteY2" fmla="*/ 4591878 h 4591878"/>
              <a:gd name="connsiteX3" fmla="*/ 2997629 w 4901679"/>
              <a:gd name="connsiteY3" fmla="*/ 0 h 4591878"/>
            </a:gdLst>
            <a:ahLst/>
            <a:cxnLst>
              <a:cxn ang="0">
                <a:pos x="connsiteX0" y="connsiteY0"/>
              </a:cxn>
              <a:cxn ang="0">
                <a:pos x="connsiteX1" y="connsiteY1"/>
              </a:cxn>
              <a:cxn ang="0">
                <a:pos x="connsiteX2" y="connsiteY2"/>
              </a:cxn>
              <a:cxn ang="0">
                <a:pos x="connsiteX3" y="connsiteY3"/>
              </a:cxn>
            </a:cxnLst>
            <a:rect l="l" t="t" r="r" b="b"/>
            <a:pathLst>
              <a:path w="4901679" h="4591878">
                <a:moveTo>
                  <a:pt x="4901679" y="0"/>
                </a:moveTo>
                <a:lnTo>
                  <a:pt x="1904050" y="4591878"/>
                </a:lnTo>
                <a:lnTo>
                  <a:pt x="0" y="4591878"/>
                </a:lnTo>
                <a:lnTo>
                  <a:pt x="2997629" y="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047434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13"/>
          <p:cNvSpPr>
            <a:spLocks noGrp="1"/>
          </p:cNvSpPr>
          <p:nvPr>
            <p:ph type="pic" sz="quarter" idx="10"/>
          </p:nvPr>
        </p:nvSpPr>
        <p:spPr>
          <a:xfrm>
            <a:off x="0" y="0"/>
            <a:ext cx="3048000"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602218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1136676" y="0"/>
            <a:ext cx="2156110" cy="21541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7" name="Picture Placeholder 7"/>
          <p:cNvSpPr>
            <a:spLocks noGrp="1"/>
          </p:cNvSpPr>
          <p:nvPr>
            <p:ph type="pic" sz="quarter" idx="11"/>
          </p:nvPr>
        </p:nvSpPr>
        <p:spPr>
          <a:xfrm>
            <a:off x="1136676" y="4703887"/>
            <a:ext cx="2156110" cy="21541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1611506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0" y="0"/>
            <a:ext cx="12192000" cy="3265714"/>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5194728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flipH="1">
            <a:off x="5241926" y="0"/>
            <a:ext cx="6950074" cy="6858000"/>
          </a:xfrm>
          <a:custGeom>
            <a:avLst/>
            <a:gdLst>
              <a:gd name="connsiteX0" fmla="*/ 2495942 w 6950074"/>
              <a:gd name="connsiteY0" fmla="*/ 0 h 6858000"/>
              <a:gd name="connsiteX1" fmla="*/ 6943979 w 6950074"/>
              <a:gd name="connsiteY1" fmla="*/ 0 h 6858000"/>
              <a:gd name="connsiteX2" fmla="*/ 6950074 w 6950074"/>
              <a:gd name="connsiteY2" fmla="*/ 2714 h 6858000"/>
              <a:gd name="connsiteX3" fmla="*/ 6950074 w 6950074"/>
              <a:gd name="connsiteY3" fmla="*/ 3882 h 6858000"/>
              <a:gd name="connsiteX4" fmla="*/ 3898773 w 6950074"/>
              <a:gd name="connsiteY4" fmla="*/ 6858000 h 6858000"/>
              <a:gd name="connsiteX5" fmla="*/ 6428 w 6950074"/>
              <a:gd name="connsiteY5" fmla="*/ 6858000 h 6858000"/>
              <a:gd name="connsiteX6" fmla="*/ 0 w 6950074"/>
              <a:gd name="connsiteY6" fmla="*/ 6855138 h 6858000"/>
              <a:gd name="connsiteX7" fmla="*/ 0 w 6950074"/>
              <a:gd name="connsiteY7" fmla="*/ 56066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50074" h="6858000">
                <a:moveTo>
                  <a:pt x="2495942" y="0"/>
                </a:moveTo>
                <a:lnTo>
                  <a:pt x="6943979" y="0"/>
                </a:lnTo>
                <a:lnTo>
                  <a:pt x="6950074" y="2714"/>
                </a:lnTo>
                <a:lnTo>
                  <a:pt x="6950074" y="3882"/>
                </a:lnTo>
                <a:lnTo>
                  <a:pt x="3898773" y="6858000"/>
                </a:lnTo>
                <a:lnTo>
                  <a:pt x="6428" y="6858000"/>
                </a:lnTo>
                <a:lnTo>
                  <a:pt x="0" y="6855138"/>
                </a:lnTo>
                <a:lnTo>
                  <a:pt x="0" y="5606618"/>
                </a:lnTo>
                <a:close/>
              </a:path>
            </a:pathLst>
          </a:custGeom>
          <a:pattFill prst="solidDmnd">
            <a:fgClr>
              <a:schemeClr val="bg1">
                <a:lumMod val="95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2046248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316424" y="0"/>
            <a:ext cx="4954480" cy="6858000"/>
          </a:xfrm>
          <a:custGeom>
            <a:avLst/>
            <a:gdLst>
              <a:gd name="connsiteX0" fmla="*/ 0 w 4954480"/>
              <a:gd name="connsiteY0" fmla="*/ 0 h 6858000"/>
              <a:gd name="connsiteX1" fmla="*/ 1653744 w 4954480"/>
              <a:gd name="connsiteY1" fmla="*/ 0 h 6858000"/>
              <a:gd name="connsiteX2" fmla="*/ 4954480 w 4954480"/>
              <a:gd name="connsiteY2" fmla="*/ 6858000 h 6858000"/>
              <a:gd name="connsiteX3" fmla="*/ 3300735 w 495448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54480" h="6858000">
                <a:moveTo>
                  <a:pt x="0" y="0"/>
                </a:moveTo>
                <a:lnTo>
                  <a:pt x="1653744" y="0"/>
                </a:lnTo>
                <a:lnTo>
                  <a:pt x="4954480" y="6858000"/>
                </a:lnTo>
                <a:lnTo>
                  <a:pt x="3300735"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
        <p:nvSpPr>
          <p:cNvPr id="13" name="Picture Placeholder 12"/>
          <p:cNvSpPr>
            <a:spLocks noGrp="1"/>
          </p:cNvSpPr>
          <p:nvPr>
            <p:ph type="pic" sz="quarter" idx="11"/>
          </p:nvPr>
        </p:nvSpPr>
        <p:spPr>
          <a:xfrm>
            <a:off x="7280626" y="0"/>
            <a:ext cx="4911375" cy="6858000"/>
          </a:xfrm>
          <a:custGeom>
            <a:avLst/>
            <a:gdLst>
              <a:gd name="connsiteX0" fmla="*/ 0 w 4911375"/>
              <a:gd name="connsiteY0" fmla="*/ 0 h 6858000"/>
              <a:gd name="connsiteX1" fmla="*/ 1653744 w 4911375"/>
              <a:gd name="connsiteY1" fmla="*/ 0 h 6858000"/>
              <a:gd name="connsiteX2" fmla="*/ 4911375 w 4911375"/>
              <a:gd name="connsiteY2" fmla="*/ 6768439 h 6858000"/>
              <a:gd name="connsiteX3" fmla="*/ 4911375 w 4911375"/>
              <a:gd name="connsiteY3" fmla="*/ 6858000 h 6858000"/>
              <a:gd name="connsiteX4" fmla="*/ 3300736 w 4911375"/>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1375" h="6858000">
                <a:moveTo>
                  <a:pt x="0" y="0"/>
                </a:moveTo>
                <a:lnTo>
                  <a:pt x="1653744" y="0"/>
                </a:lnTo>
                <a:lnTo>
                  <a:pt x="4911375" y="6768439"/>
                </a:lnTo>
                <a:lnTo>
                  <a:pt x="4911375" y="6858000"/>
                </a:lnTo>
                <a:lnTo>
                  <a:pt x="3300736"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30404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45" name="Picture Placeholder 44"/>
          <p:cNvSpPr>
            <a:spLocks noGrp="1"/>
          </p:cNvSpPr>
          <p:nvPr>
            <p:ph type="pic" sz="quarter" idx="10"/>
          </p:nvPr>
        </p:nvSpPr>
        <p:spPr>
          <a:xfrm>
            <a:off x="-46576" y="1"/>
            <a:ext cx="6016842" cy="6857999"/>
          </a:xfrm>
          <a:custGeom>
            <a:avLst/>
            <a:gdLst>
              <a:gd name="connsiteX0" fmla="*/ 3095865 w 6016842"/>
              <a:gd name="connsiteY0" fmla="*/ 3738703 h 6857999"/>
              <a:gd name="connsiteX1" fmla="*/ 4204528 w 6016842"/>
              <a:gd name="connsiteY1" fmla="*/ 3738703 h 6857999"/>
              <a:gd name="connsiteX2" fmla="*/ 2703220 w 6016842"/>
              <a:gd name="connsiteY2" fmla="*/ 6857999 h 6857999"/>
              <a:gd name="connsiteX3" fmla="*/ 1594557 w 6016842"/>
              <a:gd name="connsiteY3" fmla="*/ 6857999 h 6857999"/>
              <a:gd name="connsiteX4" fmla="*/ 130015 w 6016842"/>
              <a:gd name="connsiteY4" fmla="*/ 3220544 h 6857999"/>
              <a:gd name="connsiteX5" fmla="*/ 1238679 w 6016842"/>
              <a:gd name="connsiteY5" fmla="*/ 3220544 h 6857999"/>
              <a:gd name="connsiteX6" fmla="*/ 46576 w 6016842"/>
              <a:gd name="connsiteY6" fmla="*/ 5697397 h 6857999"/>
              <a:gd name="connsiteX7" fmla="*/ 46576 w 6016842"/>
              <a:gd name="connsiteY7" fmla="*/ 3393906 h 6857999"/>
              <a:gd name="connsiteX8" fmla="*/ 2212801 w 6016842"/>
              <a:gd name="connsiteY8" fmla="*/ 2260423 h 6857999"/>
              <a:gd name="connsiteX9" fmla="*/ 3321464 w 6016842"/>
              <a:gd name="connsiteY9" fmla="*/ 2260423 h 6857999"/>
              <a:gd name="connsiteX10" fmla="*/ 1108664 w 6016842"/>
              <a:gd name="connsiteY10" fmla="*/ 6857999 h 6857999"/>
              <a:gd name="connsiteX11" fmla="*/ 0 w 6016842"/>
              <a:gd name="connsiteY11" fmla="*/ 6857999 h 6857999"/>
              <a:gd name="connsiteX12" fmla="*/ 4908178 w 6016842"/>
              <a:gd name="connsiteY12" fmla="*/ 0 h 6857999"/>
              <a:gd name="connsiteX13" fmla="*/ 6016842 w 6016842"/>
              <a:gd name="connsiteY13" fmla="*/ 0 h 6857999"/>
              <a:gd name="connsiteX14" fmla="*/ 4430128 w 6016842"/>
              <a:gd name="connsiteY14" fmla="*/ 3296743 h 6857999"/>
              <a:gd name="connsiteX15" fmla="*/ 3321464 w 6016842"/>
              <a:gd name="connsiteY15" fmla="*/ 3296743 h 6857999"/>
              <a:gd name="connsiteX16" fmla="*/ 3306858 w 6016842"/>
              <a:gd name="connsiteY16" fmla="*/ 0 h 6857999"/>
              <a:gd name="connsiteX17" fmla="*/ 4415522 w 6016842"/>
              <a:gd name="connsiteY17" fmla="*/ 0 h 6857999"/>
              <a:gd name="connsiteX18" fmla="*/ 3540300 w 6016842"/>
              <a:gd name="connsiteY18" fmla="*/ 1818463 h 6857999"/>
              <a:gd name="connsiteX19" fmla="*/ 2431636 w 6016842"/>
              <a:gd name="connsiteY19" fmla="*/ 1818463 h 6857999"/>
              <a:gd name="connsiteX20" fmla="*/ 1686176 w 6016842"/>
              <a:gd name="connsiteY20" fmla="*/ 0 h 6857999"/>
              <a:gd name="connsiteX21" fmla="*/ 2794840 w 6016842"/>
              <a:gd name="connsiteY21" fmla="*/ 0 h 6857999"/>
              <a:gd name="connsiteX22" fmla="*/ 1457515 w 6016842"/>
              <a:gd name="connsiteY22" fmla="*/ 2778583 h 6857999"/>
              <a:gd name="connsiteX23" fmla="*/ 348851 w 6016842"/>
              <a:gd name="connsiteY23" fmla="*/ 2778583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6842" h="6857999">
                <a:moveTo>
                  <a:pt x="3095865" y="3738703"/>
                </a:moveTo>
                <a:lnTo>
                  <a:pt x="4204528" y="3738703"/>
                </a:lnTo>
                <a:lnTo>
                  <a:pt x="2703220" y="6857999"/>
                </a:lnTo>
                <a:lnTo>
                  <a:pt x="1594557" y="6857999"/>
                </a:lnTo>
                <a:close/>
                <a:moveTo>
                  <a:pt x="130015" y="3220544"/>
                </a:moveTo>
                <a:lnTo>
                  <a:pt x="1238679" y="3220544"/>
                </a:lnTo>
                <a:lnTo>
                  <a:pt x="46576" y="5697397"/>
                </a:lnTo>
                <a:lnTo>
                  <a:pt x="46576" y="3393906"/>
                </a:lnTo>
                <a:close/>
                <a:moveTo>
                  <a:pt x="2212801" y="2260423"/>
                </a:moveTo>
                <a:lnTo>
                  <a:pt x="3321464" y="2260423"/>
                </a:lnTo>
                <a:lnTo>
                  <a:pt x="1108664" y="6857999"/>
                </a:lnTo>
                <a:lnTo>
                  <a:pt x="0" y="6857999"/>
                </a:lnTo>
                <a:close/>
                <a:moveTo>
                  <a:pt x="4908178" y="0"/>
                </a:moveTo>
                <a:lnTo>
                  <a:pt x="6016842" y="0"/>
                </a:lnTo>
                <a:lnTo>
                  <a:pt x="4430128" y="3296743"/>
                </a:lnTo>
                <a:lnTo>
                  <a:pt x="3321464" y="3296743"/>
                </a:lnTo>
                <a:close/>
                <a:moveTo>
                  <a:pt x="3306858" y="0"/>
                </a:moveTo>
                <a:lnTo>
                  <a:pt x="4415522" y="0"/>
                </a:lnTo>
                <a:lnTo>
                  <a:pt x="3540300" y="1818463"/>
                </a:lnTo>
                <a:lnTo>
                  <a:pt x="2431636" y="1818463"/>
                </a:lnTo>
                <a:close/>
                <a:moveTo>
                  <a:pt x="1686176" y="0"/>
                </a:moveTo>
                <a:lnTo>
                  <a:pt x="2794840" y="0"/>
                </a:lnTo>
                <a:lnTo>
                  <a:pt x="1457515" y="2778583"/>
                </a:lnTo>
                <a:lnTo>
                  <a:pt x="348851" y="2778583"/>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1888556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4" name="Picture Placeholder 7"/>
          <p:cNvSpPr>
            <a:spLocks noGrp="1"/>
          </p:cNvSpPr>
          <p:nvPr>
            <p:ph type="pic" sz="quarter" idx="15"/>
          </p:nvPr>
        </p:nvSpPr>
        <p:spPr>
          <a:xfrm>
            <a:off x="10149992" y="4578583"/>
            <a:ext cx="1380080" cy="1378802"/>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7" name="Picture Placeholder 7"/>
          <p:cNvSpPr>
            <a:spLocks noGrp="1"/>
          </p:cNvSpPr>
          <p:nvPr>
            <p:ph type="pic" sz="quarter" idx="11"/>
          </p:nvPr>
        </p:nvSpPr>
        <p:spPr>
          <a:xfrm>
            <a:off x="10149992" y="2607734"/>
            <a:ext cx="1380080" cy="1378802"/>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13258896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656658" y="1771307"/>
            <a:ext cx="1847483" cy="1941621"/>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7" name="Picture Placeholder 7"/>
          <p:cNvSpPr>
            <a:spLocks noGrp="1"/>
          </p:cNvSpPr>
          <p:nvPr>
            <p:ph type="pic" sz="quarter" idx="11"/>
          </p:nvPr>
        </p:nvSpPr>
        <p:spPr>
          <a:xfrm>
            <a:off x="4164363" y="3892021"/>
            <a:ext cx="1847483" cy="1941621"/>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8" name="Picture Placeholder 7"/>
          <p:cNvSpPr>
            <a:spLocks noGrp="1"/>
          </p:cNvSpPr>
          <p:nvPr>
            <p:ph type="pic" sz="quarter" idx="12"/>
          </p:nvPr>
        </p:nvSpPr>
        <p:spPr>
          <a:xfrm>
            <a:off x="6180152" y="1771307"/>
            <a:ext cx="1847483" cy="1941621"/>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9" name="Picture Placeholder 7"/>
          <p:cNvSpPr>
            <a:spLocks noGrp="1"/>
          </p:cNvSpPr>
          <p:nvPr>
            <p:ph type="pic" sz="quarter" idx="13"/>
          </p:nvPr>
        </p:nvSpPr>
        <p:spPr>
          <a:xfrm>
            <a:off x="9687858" y="3892020"/>
            <a:ext cx="1847483" cy="1941621"/>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53" name="Freeform 52"/>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4" name="Freeform 53"/>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5" name="Freeform 54"/>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6" name="Rectangle 55"/>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7" name="Rectangle 56"/>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8" name="Rectangle 57"/>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9" name="Freeform 58"/>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60" name="Freeform 59"/>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61" name="Rectangle 60"/>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6329843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1" y="1446109"/>
            <a:ext cx="2437442" cy="23705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7" name="Picture Placeholder 7"/>
          <p:cNvSpPr>
            <a:spLocks noGrp="1"/>
          </p:cNvSpPr>
          <p:nvPr>
            <p:ph type="pic" sz="quarter" idx="11"/>
          </p:nvPr>
        </p:nvSpPr>
        <p:spPr>
          <a:xfrm>
            <a:off x="2439831" y="3814328"/>
            <a:ext cx="2437442" cy="23705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8" name="Picture Placeholder 7"/>
          <p:cNvSpPr>
            <a:spLocks noGrp="1"/>
          </p:cNvSpPr>
          <p:nvPr>
            <p:ph type="pic" sz="quarter" idx="12"/>
          </p:nvPr>
        </p:nvSpPr>
        <p:spPr>
          <a:xfrm>
            <a:off x="4884434" y="1446109"/>
            <a:ext cx="2437442" cy="23705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9" name="Picture Placeholder 7"/>
          <p:cNvSpPr>
            <a:spLocks noGrp="1"/>
          </p:cNvSpPr>
          <p:nvPr>
            <p:ph type="pic" sz="quarter" idx="13"/>
          </p:nvPr>
        </p:nvSpPr>
        <p:spPr>
          <a:xfrm>
            <a:off x="7326650" y="3814328"/>
            <a:ext cx="2437442" cy="23705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10" name="Picture Placeholder 7"/>
          <p:cNvSpPr>
            <a:spLocks noGrp="1"/>
          </p:cNvSpPr>
          <p:nvPr>
            <p:ph type="pic" sz="quarter" idx="14"/>
          </p:nvPr>
        </p:nvSpPr>
        <p:spPr>
          <a:xfrm>
            <a:off x="9754549" y="1446109"/>
            <a:ext cx="2437442" cy="237053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366156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66A7E9C-ED84-E441-AF56-1FEBE9604993}" type="datetime1">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8834453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7"/>
          <p:cNvSpPr>
            <a:spLocks noGrp="1"/>
          </p:cNvSpPr>
          <p:nvPr>
            <p:ph type="pic" sz="quarter" idx="10"/>
          </p:nvPr>
        </p:nvSpPr>
        <p:spPr>
          <a:xfrm>
            <a:off x="4627524" y="1884523"/>
            <a:ext cx="2936951" cy="2934231"/>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
        <p:nvSpPr>
          <p:cNvPr id="7" name="Picture Placeholder 7"/>
          <p:cNvSpPr>
            <a:spLocks noGrp="1"/>
          </p:cNvSpPr>
          <p:nvPr>
            <p:ph type="pic" sz="quarter" idx="11"/>
          </p:nvPr>
        </p:nvSpPr>
        <p:spPr>
          <a:xfrm>
            <a:off x="1699102" y="2239777"/>
            <a:ext cx="2225786" cy="2223724"/>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8" name="Picture Placeholder 7"/>
          <p:cNvSpPr>
            <a:spLocks noGrp="1"/>
          </p:cNvSpPr>
          <p:nvPr>
            <p:ph type="pic" sz="quarter" idx="12"/>
          </p:nvPr>
        </p:nvSpPr>
        <p:spPr>
          <a:xfrm>
            <a:off x="8267111" y="2239777"/>
            <a:ext cx="2225786" cy="2223724"/>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43" name="Freeform 42"/>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4" name="Freeform 43"/>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5" name="Freeform 44"/>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6" name="Rectangle 45"/>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7" name="Rectangle 46"/>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8" name="Rectangle 47"/>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9" name="Freeform 48"/>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0" name="Freeform 49"/>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1" name="Rectangle 50"/>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0463432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965257" y="1771306"/>
            <a:ext cx="2565370" cy="33644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7" name="Picture Placeholder 7"/>
          <p:cNvSpPr>
            <a:spLocks noGrp="1"/>
          </p:cNvSpPr>
          <p:nvPr>
            <p:ph type="pic" sz="quarter" idx="12"/>
          </p:nvPr>
        </p:nvSpPr>
        <p:spPr>
          <a:xfrm>
            <a:off x="3530629" y="1771305"/>
            <a:ext cx="2565370" cy="33644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8" name="Picture Placeholder 7"/>
          <p:cNvSpPr>
            <a:spLocks noGrp="1"/>
          </p:cNvSpPr>
          <p:nvPr>
            <p:ph type="pic" sz="quarter" idx="13"/>
          </p:nvPr>
        </p:nvSpPr>
        <p:spPr>
          <a:xfrm>
            <a:off x="6095997" y="1771305"/>
            <a:ext cx="2565370" cy="33644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9" name="Picture Placeholder 7"/>
          <p:cNvSpPr>
            <a:spLocks noGrp="1"/>
          </p:cNvSpPr>
          <p:nvPr>
            <p:ph type="pic" sz="quarter" idx="14"/>
          </p:nvPr>
        </p:nvSpPr>
        <p:spPr>
          <a:xfrm>
            <a:off x="8661365" y="1771305"/>
            <a:ext cx="2565370" cy="336441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43" name="Freeform 42"/>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4" name="Freeform 43"/>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5" name="Freeform 44"/>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6" name="Rectangle 45"/>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7" name="Rectangle 46"/>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8" name="Rectangle 47"/>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9" name="Freeform 48"/>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0" name="Freeform 49"/>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1" name="Rectangle 50"/>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9400089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1" name="Picture Placeholder 7"/>
          <p:cNvSpPr>
            <a:spLocks noGrp="1"/>
          </p:cNvSpPr>
          <p:nvPr>
            <p:ph type="pic" sz="quarter" idx="15"/>
          </p:nvPr>
        </p:nvSpPr>
        <p:spPr>
          <a:xfrm>
            <a:off x="1069143" y="2215682"/>
            <a:ext cx="1906161" cy="1904395"/>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2" name="Picture Placeholder 7"/>
          <p:cNvSpPr>
            <a:spLocks noGrp="1"/>
          </p:cNvSpPr>
          <p:nvPr>
            <p:ph type="pic" sz="quarter" idx="16"/>
          </p:nvPr>
        </p:nvSpPr>
        <p:spPr>
          <a:xfrm>
            <a:off x="3756262" y="2226293"/>
            <a:ext cx="1906161" cy="1904395"/>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3" name="Picture Placeholder 7"/>
          <p:cNvSpPr>
            <a:spLocks noGrp="1"/>
          </p:cNvSpPr>
          <p:nvPr>
            <p:ph type="pic" sz="quarter" idx="17"/>
          </p:nvPr>
        </p:nvSpPr>
        <p:spPr>
          <a:xfrm>
            <a:off x="6486478" y="2226292"/>
            <a:ext cx="1906161" cy="1904395"/>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4" name="Picture Placeholder 7"/>
          <p:cNvSpPr>
            <a:spLocks noGrp="1"/>
          </p:cNvSpPr>
          <p:nvPr>
            <p:ph type="pic" sz="quarter" idx="18"/>
          </p:nvPr>
        </p:nvSpPr>
        <p:spPr>
          <a:xfrm>
            <a:off x="9173598" y="2215681"/>
            <a:ext cx="1906161" cy="1904395"/>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48" name="Freeform 47"/>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49" name="Freeform 48"/>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0" name="Freeform 49"/>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1" name="Rectangle 50"/>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2" name="Rectangle 51"/>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3" name="Rectangle 52"/>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4" name="Freeform 53"/>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5" name="Freeform 54"/>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56" name="Rectangle 55"/>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8153399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11"/>
          <p:cNvSpPr>
            <a:spLocks noGrp="1"/>
          </p:cNvSpPr>
          <p:nvPr>
            <p:ph type="pic" sz="quarter" idx="10"/>
          </p:nvPr>
        </p:nvSpPr>
        <p:spPr>
          <a:xfrm flipH="1">
            <a:off x="5475370" y="0"/>
            <a:ext cx="6716630" cy="6858000"/>
          </a:xfrm>
          <a:custGeom>
            <a:avLst/>
            <a:gdLst>
              <a:gd name="connsiteX0" fmla="*/ 0 w 6716630"/>
              <a:gd name="connsiteY0" fmla="*/ 0 h 6858000"/>
              <a:gd name="connsiteX1" fmla="*/ 6716630 w 6716630"/>
              <a:gd name="connsiteY1" fmla="*/ 0 h 6858000"/>
              <a:gd name="connsiteX2" fmla="*/ 2227056 w 6716630"/>
              <a:gd name="connsiteY2" fmla="*/ 6858000 h 6858000"/>
              <a:gd name="connsiteX3" fmla="*/ 0 w 67166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16630" h="6858000">
                <a:moveTo>
                  <a:pt x="0" y="0"/>
                </a:moveTo>
                <a:lnTo>
                  <a:pt x="6716630" y="0"/>
                </a:lnTo>
                <a:lnTo>
                  <a:pt x="2227056"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a:p>
        </p:txBody>
      </p:sp>
    </p:spTree>
    <p:extLst>
      <p:ext uri="{BB962C8B-B14F-4D97-AF65-F5344CB8AC3E}">
        <p14:creationId xmlns:p14="http://schemas.microsoft.com/office/powerpoint/2010/main" val="591808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21" name="Picture Placeholder 20"/>
          <p:cNvSpPr>
            <a:spLocks noGrp="1"/>
          </p:cNvSpPr>
          <p:nvPr>
            <p:ph type="pic" sz="quarter" idx="15"/>
          </p:nvPr>
        </p:nvSpPr>
        <p:spPr>
          <a:xfrm>
            <a:off x="0" y="0"/>
            <a:ext cx="6018663" cy="6858000"/>
          </a:xfrm>
          <a:custGeom>
            <a:avLst/>
            <a:gdLst>
              <a:gd name="connsiteX0" fmla="*/ 6591935 w 7429977"/>
              <a:gd name="connsiteY0" fmla="*/ 0 h 6858000"/>
              <a:gd name="connsiteX1" fmla="*/ 7429977 w 7429977"/>
              <a:gd name="connsiteY1" fmla="*/ 0 h 6858000"/>
              <a:gd name="connsiteX2" fmla="*/ 3456154 w 7429977"/>
              <a:gd name="connsiteY2" fmla="*/ 6858000 h 6858000"/>
              <a:gd name="connsiteX3" fmla="*/ 2618112 w 7429977"/>
              <a:gd name="connsiteY3" fmla="*/ 6858000 h 6858000"/>
              <a:gd name="connsiteX4" fmla="*/ 0 w 7429977"/>
              <a:gd name="connsiteY4" fmla="*/ 0 h 6858000"/>
              <a:gd name="connsiteX5" fmla="*/ 6018662 w 7429977"/>
              <a:gd name="connsiteY5" fmla="*/ 0 h 6858000"/>
              <a:gd name="connsiteX6" fmla="*/ 6018662 w 7429977"/>
              <a:gd name="connsiteY6" fmla="*/ 2 h 6858000"/>
              <a:gd name="connsiteX7" fmla="*/ 1995629 w 7429977"/>
              <a:gd name="connsiteY7" fmla="*/ 6858000 h 6858000"/>
              <a:gd name="connsiteX8" fmla="*/ 0 w 7429977"/>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977" h="6858000">
                <a:moveTo>
                  <a:pt x="6591935" y="0"/>
                </a:moveTo>
                <a:lnTo>
                  <a:pt x="7429977" y="0"/>
                </a:lnTo>
                <a:lnTo>
                  <a:pt x="3456154" y="6858000"/>
                </a:lnTo>
                <a:lnTo>
                  <a:pt x="2618112" y="6858000"/>
                </a:lnTo>
                <a:close/>
                <a:moveTo>
                  <a:pt x="0" y="0"/>
                </a:moveTo>
                <a:lnTo>
                  <a:pt x="6018662" y="0"/>
                </a:lnTo>
                <a:lnTo>
                  <a:pt x="6018662" y="2"/>
                </a:lnTo>
                <a:lnTo>
                  <a:pt x="1995629"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709039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27" name="Picture Placeholder 7"/>
          <p:cNvSpPr>
            <a:spLocks noGrp="1"/>
          </p:cNvSpPr>
          <p:nvPr>
            <p:ph type="pic" sz="quarter" idx="11"/>
          </p:nvPr>
        </p:nvSpPr>
        <p:spPr>
          <a:xfrm>
            <a:off x="3106768" y="0"/>
            <a:ext cx="3106768"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Tree>
    <p:extLst>
      <p:ext uri="{BB962C8B-B14F-4D97-AF65-F5344CB8AC3E}">
        <p14:creationId xmlns:p14="http://schemas.microsoft.com/office/powerpoint/2010/main" val="16164600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1232248" y="1143000"/>
            <a:ext cx="3106768" cy="450342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8" name="Freeform 7"/>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9" name="Freeform 8"/>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0" name="Freeform 9"/>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1" name="Rectangle 10"/>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Freeform 13"/>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5" name="Freeform 14"/>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6" name="Rectangle 15"/>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441369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1029222" y="2952750"/>
            <a:ext cx="2920652" cy="3169854"/>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7" name="Picture Placeholder 7"/>
          <p:cNvSpPr>
            <a:spLocks noGrp="1"/>
          </p:cNvSpPr>
          <p:nvPr>
            <p:ph type="pic" sz="quarter" idx="11"/>
          </p:nvPr>
        </p:nvSpPr>
        <p:spPr>
          <a:xfrm>
            <a:off x="2622898" y="895350"/>
            <a:ext cx="2920652" cy="3169854"/>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8" name="Freeform 7"/>
          <p:cNvSpPr>
            <a:spLocks/>
          </p:cNvSpPr>
          <p:nvPr userDrawn="1"/>
        </p:nvSpPr>
        <p:spPr bwMode="auto">
          <a:xfrm>
            <a:off x="2565776" y="6660916"/>
            <a:ext cx="422275" cy="212073"/>
          </a:xfrm>
          <a:custGeom>
            <a:avLst/>
            <a:gdLst/>
            <a:ahLst/>
            <a:cxnLst>
              <a:cxn ang="0">
                <a:pos x="349" y="0"/>
              </a:cxn>
              <a:cxn ang="0">
                <a:pos x="800" y="0"/>
              </a:cxn>
              <a:cxn ang="0">
                <a:pos x="800" y="607"/>
              </a:cxn>
              <a:cxn ang="0">
                <a:pos x="0" y="607"/>
              </a:cxn>
              <a:cxn ang="0">
                <a:pos x="349" y="0"/>
              </a:cxn>
            </a:cxnLst>
            <a:rect l="0" t="0" r="r" b="b"/>
            <a:pathLst>
              <a:path w="800" h="607">
                <a:moveTo>
                  <a:pt x="349" y="0"/>
                </a:moveTo>
                <a:lnTo>
                  <a:pt x="800" y="0"/>
                </a:lnTo>
                <a:lnTo>
                  <a:pt x="800" y="607"/>
                </a:lnTo>
                <a:lnTo>
                  <a:pt x="0" y="607"/>
                </a:lnTo>
                <a:lnTo>
                  <a:pt x="349"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9" name="Freeform 8"/>
          <p:cNvSpPr>
            <a:spLocks/>
          </p:cNvSpPr>
          <p:nvPr userDrawn="1"/>
        </p:nvSpPr>
        <p:spPr bwMode="auto">
          <a:xfrm>
            <a:off x="1590613" y="6661966"/>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0" name="Freeform 9"/>
          <p:cNvSpPr>
            <a:spLocks/>
          </p:cNvSpPr>
          <p:nvPr userDrawn="1"/>
        </p:nvSpPr>
        <p:spPr bwMode="auto">
          <a:xfrm>
            <a:off x="636044" y="6648928"/>
            <a:ext cx="460375" cy="211023"/>
          </a:xfrm>
          <a:custGeom>
            <a:avLst/>
            <a:gdLst/>
            <a:ahLst/>
            <a:cxnLst>
              <a:cxn ang="0">
                <a:pos x="0" y="0"/>
              </a:cxn>
              <a:cxn ang="0">
                <a:pos x="870" y="0"/>
              </a:cxn>
              <a:cxn ang="0">
                <a:pos x="518" y="602"/>
              </a:cxn>
              <a:cxn ang="0">
                <a:pos x="0" y="602"/>
              </a:cxn>
              <a:cxn ang="0">
                <a:pos x="0" y="0"/>
              </a:cxn>
            </a:cxnLst>
            <a:rect l="0" t="0" r="r" b="b"/>
            <a:pathLst>
              <a:path w="870" h="602">
                <a:moveTo>
                  <a:pt x="0" y="0"/>
                </a:moveTo>
                <a:lnTo>
                  <a:pt x="870" y="0"/>
                </a:lnTo>
                <a:lnTo>
                  <a:pt x="518" y="602"/>
                </a:lnTo>
                <a:lnTo>
                  <a:pt x="0" y="602"/>
                </a:lnTo>
                <a:lnTo>
                  <a:pt x="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1" name="Rectangle 10"/>
          <p:cNvSpPr/>
          <p:nvPr userDrawn="1"/>
        </p:nvSpPr>
        <p:spPr>
          <a:xfrm>
            <a:off x="0" y="6648928"/>
            <a:ext cx="636044"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userDrawn="1"/>
        </p:nvSpPr>
        <p:spPr>
          <a:xfrm>
            <a:off x="2858544" y="6660916"/>
            <a:ext cx="9333456" cy="2110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userDrawn="1"/>
        </p:nvSpPr>
        <p:spPr>
          <a:xfrm>
            <a:off x="10343213" y="6318666"/>
            <a:ext cx="554636" cy="5546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Freeform 13"/>
          <p:cNvSpPr>
            <a:spLocks/>
          </p:cNvSpPr>
          <p:nvPr userDrawn="1"/>
        </p:nvSpPr>
        <p:spPr bwMode="auto">
          <a:xfrm>
            <a:off x="1102394" y="665455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5" name="Freeform 14"/>
          <p:cNvSpPr>
            <a:spLocks/>
          </p:cNvSpPr>
          <p:nvPr userDrawn="1"/>
        </p:nvSpPr>
        <p:spPr bwMode="auto">
          <a:xfrm>
            <a:off x="2077450" y="6661967"/>
            <a:ext cx="474663" cy="211023"/>
          </a:xfrm>
          <a:custGeom>
            <a:avLst/>
            <a:gdLst/>
            <a:ahLst/>
            <a:cxnLst>
              <a:cxn ang="0">
                <a:pos x="360" y="0"/>
              </a:cxn>
              <a:cxn ang="0">
                <a:pos x="896" y="0"/>
              </a:cxn>
              <a:cxn ang="0">
                <a:pos x="534" y="603"/>
              </a:cxn>
              <a:cxn ang="0">
                <a:pos x="0" y="603"/>
              </a:cxn>
              <a:cxn ang="0">
                <a:pos x="360" y="0"/>
              </a:cxn>
            </a:cxnLst>
            <a:rect l="0" t="0" r="r" b="b"/>
            <a:pathLst>
              <a:path w="896" h="603">
                <a:moveTo>
                  <a:pt x="360" y="0"/>
                </a:moveTo>
                <a:lnTo>
                  <a:pt x="896" y="0"/>
                </a:lnTo>
                <a:lnTo>
                  <a:pt x="534" y="603"/>
                </a:lnTo>
                <a:lnTo>
                  <a:pt x="0" y="603"/>
                </a:lnTo>
                <a:lnTo>
                  <a:pt x="360"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Open Sans" charset="0"/>
            </a:endParaRPr>
          </a:p>
        </p:txBody>
      </p:sp>
      <p:sp>
        <p:nvSpPr>
          <p:cNvPr id="16" name="Rectangle 15"/>
          <p:cNvSpPr/>
          <p:nvPr userDrawn="1"/>
        </p:nvSpPr>
        <p:spPr>
          <a:xfrm>
            <a:off x="10357788" y="6411303"/>
            <a:ext cx="534121" cy="369332"/>
          </a:xfrm>
          <a:prstGeom prst="rect">
            <a:avLst/>
          </a:prstGeom>
        </p:spPr>
        <p:txBody>
          <a:bodyPr wrap="none">
            <a:spAutoFit/>
          </a:bodyPr>
          <a:lstStyle/>
          <a:p>
            <a:pPr algn="ctr"/>
            <a:fld id="{CA7C03FA-415D-CB44-8F92-845E1B1027B4}" type="slidenum">
              <a:rPr lang="uk-UA" b="1">
                <a:solidFill>
                  <a:schemeClr val="bg1"/>
                </a:solidFill>
                <a:latin typeface="Montserrat" charset="0"/>
                <a:ea typeface="Montserrat" charset="0"/>
                <a:cs typeface="Montserrat" charset="0"/>
              </a:rPr>
              <a:pPr algn="ctr"/>
              <a:t>‹#›</a:t>
            </a:fld>
            <a:endParaRPr lang="en-US" b="1">
              <a:solidFill>
                <a:schemeClr val="bg1"/>
              </a:solidFill>
              <a:latin typeface="Montserrat" charset="0"/>
              <a:ea typeface="Montserrat" charset="0"/>
              <a:cs typeface="Montserrat" charset="0"/>
            </a:endParaRPr>
          </a:p>
        </p:txBody>
      </p:sp>
    </p:spTree>
    <p:extLst>
      <p:ext uri="{BB962C8B-B14F-4D97-AF65-F5344CB8AC3E}">
        <p14:creationId xmlns:p14="http://schemas.microsoft.com/office/powerpoint/2010/main" val="15531172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6" name="Picture Placeholder 15"/>
          <p:cNvSpPr>
            <a:spLocks noGrp="1"/>
          </p:cNvSpPr>
          <p:nvPr>
            <p:ph type="pic" sz="quarter" idx="11"/>
          </p:nvPr>
        </p:nvSpPr>
        <p:spPr>
          <a:xfrm>
            <a:off x="880020" y="0"/>
            <a:ext cx="3766704" cy="3383769"/>
          </a:xfrm>
          <a:custGeom>
            <a:avLst/>
            <a:gdLst>
              <a:gd name="connsiteX0" fmla="*/ 857250 w 3766704"/>
              <a:gd name="connsiteY0" fmla="*/ 0 h 3429000"/>
              <a:gd name="connsiteX1" fmla="*/ 3766704 w 3766704"/>
              <a:gd name="connsiteY1" fmla="*/ 0 h 3429000"/>
              <a:gd name="connsiteX2" fmla="*/ 2909454 w 3766704"/>
              <a:gd name="connsiteY2" fmla="*/ 3429000 h 3429000"/>
              <a:gd name="connsiteX3" fmla="*/ 0 w 376670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66704" h="3429000">
                <a:moveTo>
                  <a:pt x="857250" y="0"/>
                </a:moveTo>
                <a:lnTo>
                  <a:pt x="3766704" y="0"/>
                </a:lnTo>
                <a:lnTo>
                  <a:pt x="2909454" y="3429000"/>
                </a:lnTo>
                <a:lnTo>
                  <a:pt x="0" y="3429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
        <p:nvSpPr>
          <p:cNvPr id="17" name="Picture Placeholder 16"/>
          <p:cNvSpPr>
            <a:spLocks noGrp="1"/>
          </p:cNvSpPr>
          <p:nvPr>
            <p:ph type="pic" sz="quarter" idx="12"/>
          </p:nvPr>
        </p:nvSpPr>
        <p:spPr>
          <a:xfrm>
            <a:off x="3903674" y="0"/>
            <a:ext cx="3703801" cy="3383769"/>
          </a:xfrm>
          <a:custGeom>
            <a:avLst/>
            <a:gdLst>
              <a:gd name="connsiteX0" fmla="*/ 857250 w 3766704"/>
              <a:gd name="connsiteY0" fmla="*/ 0 h 3429000"/>
              <a:gd name="connsiteX1" fmla="*/ 3766704 w 3766704"/>
              <a:gd name="connsiteY1" fmla="*/ 0 h 3429000"/>
              <a:gd name="connsiteX2" fmla="*/ 2909454 w 3766704"/>
              <a:gd name="connsiteY2" fmla="*/ 3429000 h 3429000"/>
              <a:gd name="connsiteX3" fmla="*/ 0 w 376670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66704" h="3429000">
                <a:moveTo>
                  <a:pt x="857250" y="0"/>
                </a:moveTo>
                <a:lnTo>
                  <a:pt x="3766704" y="0"/>
                </a:lnTo>
                <a:lnTo>
                  <a:pt x="2909454" y="3429000"/>
                </a:lnTo>
                <a:lnTo>
                  <a:pt x="0" y="3429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
        <p:nvSpPr>
          <p:cNvPr id="18" name="Picture Placeholder 17"/>
          <p:cNvSpPr>
            <a:spLocks noGrp="1"/>
          </p:cNvSpPr>
          <p:nvPr>
            <p:ph type="pic" sz="quarter" idx="13"/>
          </p:nvPr>
        </p:nvSpPr>
        <p:spPr>
          <a:xfrm>
            <a:off x="3043063" y="3482034"/>
            <a:ext cx="3701018" cy="3375965"/>
          </a:xfrm>
          <a:custGeom>
            <a:avLst/>
            <a:gdLst>
              <a:gd name="connsiteX0" fmla="*/ 857250 w 3766704"/>
              <a:gd name="connsiteY0" fmla="*/ 0 h 3429000"/>
              <a:gd name="connsiteX1" fmla="*/ 3766704 w 3766704"/>
              <a:gd name="connsiteY1" fmla="*/ 0 h 3429000"/>
              <a:gd name="connsiteX2" fmla="*/ 2909454 w 3766704"/>
              <a:gd name="connsiteY2" fmla="*/ 3429000 h 3429000"/>
              <a:gd name="connsiteX3" fmla="*/ 0 w 376670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66704" h="3429000">
                <a:moveTo>
                  <a:pt x="857250" y="0"/>
                </a:moveTo>
                <a:lnTo>
                  <a:pt x="3766704" y="0"/>
                </a:lnTo>
                <a:lnTo>
                  <a:pt x="2909454" y="3429000"/>
                </a:lnTo>
                <a:lnTo>
                  <a:pt x="0" y="3429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
        <p:nvSpPr>
          <p:cNvPr id="19" name="Picture Placeholder 18"/>
          <p:cNvSpPr>
            <a:spLocks noGrp="1"/>
          </p:cNvSpPr>
          <p:nvPr>
            <p:ph type="pic" sz="quarter" idx="14"/>
          </p:nvPr>
        </p:nvSpPr>
        <p:spPr>
          <a:xfrm>
            <a:off x="8917" y="3482034"/>
            <a:ext cx="3766704" cy="3375966"/>
          </a:xfrm>
          <a:custGeom>
            <a:avLst/>
            <a:gdLst>
              <a:gd name="connsiteX0" fmla="*/ 857250 w 3766704"/>
              <a:gd name="connsiteY0" fmla="*/ 0 h 3429000"/>
              <a:gd name="connsiteX1" fmla="*/ 3766704 w 3766704"/>
              <a:gd name="connsiteY1" fmla="*/ 0 h 3429000"/>
              <a:gd name="connsiteX2" fmla="*/ 2909454 w 3766704"/>
              <a:gd name="connsiteY2" fmla="*/ 3429000 h 3429000"/>
              <a:gd name="connsiteX3" fmla="*/ 0 w 3766704"/>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766704" h="3429000">
                <a:moveTo>
                  <a:pt x="857250" y="0"/>
                </a:moveTo>
                <a:lnTo>
                  <a:pt x="3766704" y="0"/>
                </a:lnTo>
                <a:lnTo>
                  <a:pt x="2909454" y="3429000"/>
                </a:lnTo>
                <a:lnTo>
                  <a:pt x="0" y="3429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350017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10" name="Picture Placeholder 7"/>
          <p:cNvSpPr>
            <a:spLocks noGrp="1"/>
          </p:cNvSpPr>
          <p:nvPr>
            <p:ph type="pic" sz="quarter" idx="15"/>
          </p:nvPr>
        </p:nvSpPr>
        <p:spPr>
          <a:xfrm>
            <a:off x="0" y="3843505"/>
            <a:ext cx="3046786" cy="230886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11" name="Picture Placeholder 7"/>
          <p:cNvSpPr>
            <a:spLocks noGrp="1"/>
          </p:cNvSpPr>
          <p:nvPr>
            <p:ph type="pic" sz="quarter" idx="16"/>
          </p:nvPr>
        </p:nvSpPr>
        <p:spPr>
          <a:xfrm>
            <a:off x="3047597" y="1534645"/>
            <a:ext cx="3046786" cy="230886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12" name="Picture Placeholder 7"/>
          <p:cNvSpPr>
            <a:spLocks noGrp="1"/>
          </p:cNvSpPr>
          <p:nvPr>
            <p:ph type="pic" sz="quarter" idx="17"/>
          </p:nvPr>
        </p:nvSpPr>
        <p:spPr>
          <a:xfrm>
            <a:off x="6093577" y="3843505"/>
            <a:ext cx="3046786" cy="230886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13" name="Picture Placeholder 7"/>
          <p:cNvSpPr>
            <a:spLocks noGrp="1"/>
          </p:cNvSpPr>
          <p:nvPr>
            <p:ph type="pic" sz="quarter" idx="18"/>
          </p:nvPr>
        </p:nvSpPr>
        <p:spPr>
          <a:xfrm>
            <a:off x="9146829" y="1534645"/>
            <a:ext cx="3046786" cy="230886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Tree>
    <p:extLst>
      <p:ext uri="{BB962C8B-B14F-4D97-AF65-F5344CB8AC3E}">
        <p14:creationId xmlns:p14="http://schemas.microsoft.com/office/powerpoint/2010/main" val="1164904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93CBAA-A9BB-1346-A2D7-D2F4517738F7}" type="datetime1">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3644654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6" name="Picture Placeholder 7"/>
          <p:cNvSpPr>
            <a:spLocks noGrp="1"/>
          </p:cNvSpPr>
          <p:nvPr>
            <p:ph type="pic" sz="quarter" idx="14"/>
          </p:nvPr>
        </p:nvSpPr>
        <p:spPr>
          <a:xfrm>
            <a:off x="0" y="0"/>
            <a:ext cx="6096000" cy="3429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7" name="Picture Placeholder 7"/>
          <p:cNvSpPr>
            <a:spLocks noGrp="1"/>
          </p:cNvSpPr>
          <p:nvPr>
            <p:ph type="pic" sz="quarter" idx="15"/>
          </p:nvPr>
        </p:nvSpPr>
        <p:spPr>
          <a:xfrm>
            <a:off x="6096000" y="0"/>
            <a:ext cx="6096000" cy="3429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Tree>
    <p:extLst>
      <p:ext uri="{BB962C8B-B14F-4D97-AF65-F5344CB8AC3E}">
        <p14:creationId xmlns:p14="http://schemas.microsoft.com/office/powerpoint/2010/main" val="1072136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7" name="Picture Placeholder 10"/>
          <p:cNvSpPr>
            <a:spLocks noGrp="1"/>
          </p:cNvSpPr>
          <p:nvPr>
            <p:ph type="pic" sz="quarter" idx="14"/>
          </p:nvPr>
        </p:nvSpPr>
        <p:spPr>
          <a:xfrm>
            <a:off x="23428" y="0"/>
            <a:ext cx="5542406" cy="6858000"/>
          </a:xfrm>
          <a:custGeom>
            <a:avLst/>
            <a:gdLst>
              <a:gd name="connsiteX0" fmla="*/ 2537609 w 5542406"/>
              <a:gd name="connsiteY0" fmla="*/ 0 h 6858000"/>
              <a:gd name="connsiteX1" fmla="*/ 5542406 w 5542406"/>
              <a:gd name="connsiteY1" fmla="*/ 0 h 6858000"/>
              <a:gd name="connsiteX2" fmla="*/ 3004797 w 5542406"/>
              <a:gd name="connsiteY2" fmla="*/ 6858000 h 6858000"/>
              <a:gd name="connsiteX3" fmla="*/ 0 w 554240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42406" h="6858000">
                <a:moveTo>
                  <a:pt x="2537609" y="0"/>
                </a:moveTo>
                <a:lnTo>
                  <a:pt x="5542406" y="0"/>
                </a:lnTo>
                <a:lnTo>
                  <a:pt x="3004797"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
        <p:nvSpPr>
          <p:cNvPr id="8" name="Picture Placeholder 11"/>
          <p:cNvSpPr>
            <a:spLocks noGrp="1"/>
          </p:cNvSpPr>
          <p:nvPr>
            <p:ph type="pic" sz="quarter" idx="15"/>
          </p:nvPr>
        </p:nvSpPr>
        <p:spPr>
          <a:xfrm>
            <a:off x="3033328" y="0"/>
            <a:ext cx="5542406" cy="6858000"/>
          </a:xfrm>
          <a:custGeom>
            <a:avLst/>
            <a:gdLst>
              <a:gd name="connsiteX0" fmla="*/ 2537609 w 5542406"/>
              <a:gd name="connsiteY0" fmla="*/ 0 h 6858000"/>
              <a:gd name="connsiteX1" fmla="*/ 5542406 w 5542406"/>
              <a:gd name="connsiteY1" fmla="*/ 0 h 6858000"/>
              <a:gd name="connsiteX2" fmla="*/ 3004797 w 5542406"/>
              <a:gd name="connsiteY2" fmla="*/ 6858000 h 6858000"/>
              <a:gd name="connsiteX3" fmla="*/ 0 w 554240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42406" h="6858000">
                <a:moveTo>
                  <a:pt x="2537609" y="0"/>
                </a:moveTo>
                <a:lnTo>
                  <a:pt x="5542406" y="0"/>
                </a:lnTo>
                <a:lnTo>
                  <a:pt x="3004797"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1344309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 y="1"/>
            <a:ext cx="8384219" cy="5448217"/>
          </a:xfrm>
          <a:custGeom>
            <a:avLst/>
            <a:gdLst>
              <a:gd name="connsiteX0" fmla="*/ 3635777 w 8384219"/>
              <a:gd name="connsiteY0" fmla="*/ 0 h 5448217"/>
              <a:gd name="connsiteX1" fmla="*/ 8384219 w 8384219"/>
              <a:gd name="connsiteY1" fmla="*/ 0 h 5448217"/>
              <a:gd name="connsiteX2" fmla="*/ 5439508 w 8384219"/>
              <a:gd name="connsiteY2" fmla="*/ 5448217 h 5448217"/>
              <a:gd name="connsiteX3" fmla="*/ 0 w 8384219"/>
              <a:gd name="connsiteY3" fmla="*/ 8709 h 5448217"/>
            </a:gdLst>
            <a:ahLst/>
            <a:cxnLst>
              <a:cxn ang="0">
                <a:pos x="connsiteX0" y="connsiteY0"/>
              </a:cxn>
              <a:cxn ang="0">
                <a:pos x="connsiteX1" y="connsiteY1"/>
              </a:cxn>
              <a:cxn ang="0">
                <a:pos x="connsiteX2" y="connsiteY2"/>
              </a:cxn>
              <a:cxn ang="0">
                <a:pos x="connsiteX3" y="connsiteY3"/>
              </a:cxn>
            </a:cxnLst>
            <a:rect l="l" t="t" r="r" b="b"/>
            <a:pathLst>
              <a:path w="8384219" h="5448217">
                <a:moveTo>
                  <a:pt x="3635777" y="0"/>
                </a:moveTo>
                <a:lnTo>
                  <a:pt x="8384219" y="0"/>
                </a:lnTo>
                <a:lnTo>
                  <a:pt x="5439508" y="5448217"/>
                </a:lnTo>
                <a:lnTo>
                  <a:pt x="0" y="8709"/>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
        <p:nvSpPr>
          <p:cNvPr id="16" name="Picture Placeholder 15"/>
          <p:cNvSpPr>
            <a:spLocks noGrp="1"/>
          </p:cNvSpPr>
          <p:nvPr>
            <p:ph type="pic" sz="quarter" idx="15"/>
          </p:nvPr>
        </p:nvSpPr>
        <p:spPr>
          <a:xfrm>
            <a:off x="0" y="410309"/>
            <a:ext cx="6447690" cy="6447690"/>
          </a:xfrm>
          <a:custGeom>
            <a:avLst/>
            <a:gdLst>
              <a:gd name="connsiteX0" fmla="*/ 0 w 6447690"/>
              <a:gd name="connsiteY0" fmla="*/ 0 h 6447690"/>
              <a:gd name="connsiteX1" fmla="*/ 6447690 w 6447690"/>
              <a:gd name="connsiteY1" fmla="*/ 6447690 h 6447690"/>
              <a:gd name="connsiteX2" fmla="*/ 0 w 6447690"/>
              <a:gd name="connsiteY2" fmla="*/ 6447690 h 6447690"/>
            </a:gdLst>
            <a:ahLst/>
            <a:cxnLst>
              <a:cxn ang="0">
                <a:pos x="connsiteX0" y="connsiteY0"/>
              </a:cxn>
              <a:cxn ang="0">
                <a:pos x="connsiteX1" y="connsiteY1"/>
              </a:cxn>
              <a:cxn ang="0">
                <a:pos x="connsiteX2" y="connsiteY2"/>
              </a:cxn>
            </a:cxnLst>
            <a:rect l="l" t="t" r="r" b="b"/>
            <a:pathLst>
              <a:path w="6447690" h="6447690">
                <a:moveTo>
                  <a:pt x="0" y="0"/>
                </a:moveTo>
                <a:lnTo>
                  <a:pt x="6447690" y="6447690"/>
                </a:lnTo>
                <a:lnTo>
                  <a:pt x="0" y="644769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19359233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1" y="0"/>
            <a:ext cx="8417209" cy="6858000"/>
          </a:xfrm>
          <a:custGeom>
            <a:avLst/>
            <a:gdLst>
              <a:gd name="connsiteX0" fmla="*/ 7728954 w 8417209"/>
              <a:gd name="connsiteY0" fmla="*/ 0 h 6858000"/>
              <a:gd name="connsiteX1" fmla="*/ 8417209 w 8417209"/>
              <a:gd name="connsiteY1" fmla="*/ 0 h 6858000"/>
              <a:gd name="connsiteX2" fmla="*/ 8417209 w 8417209"/>
              <a:gd name="connsiteY2" fmla="*/ 2 h 6858000"/>
              <a:gd name="connsiteX3" fmla="*/ 5191046 w 8417209"/>
              <a:gd name="connsiteY3" fmla="*/ 6858000 h 6858000"/>
              <a:gd name="connsiteX4" fmla="*/ 4502789 w 8417209"/>
              <a:gd name="connsiteY4" fmla="*/ 6858000 h 6858000"/>
              <a:gd name="connsiteX5" fmla="*/ 6550630 w 8417209"/>
              <a:gd name="connsiteY5" fmla="*/ 0 h 6858000"/>
              <a:gd name="connsiteX6" fmla="*/ 7204366 w 8417209"/>
              <a:gd name="connsiteY6" fmla="*/ 0 h 6858000"/>
              <a:gd name="connsiteX7" fmla="*/ 7204366 w 8417209"/>
              <a:gd name="connsiteY7" fmla="*/ 73381 h 6858000"/>
              <a:gd name="connsiteX8" fmla="*/ 4012722 w 8417209"/>
              <a:gd name="connsiteY8" fmla="*/ 6858000 h 6858000"/>
              <a:gd name="connsiteX9" fmla="*/ 3324465 w 8417209"/>
              <a:gd name="connsiteY9" fmla="*/ 6858000 h 6858000"/>
              <a:gd name="connsiteX10" fmla="*/ 0 w 8417209"/>
              <a:gd name="connsiteY10" fmla="*/ 0 h 6858000"/>
              <a:gd name="connsiteX11" fmla="*/ 6018663 w 8417209"/>
              <a:gd name="connsiteY11" fmla="*/ 0 h 6858000"/>
              <a:gd name="connsiteX12" fmla="*/ 2797994 w 8417209"/>
              <a:gd name="connsiteY12" fmla="*/ 6858000 h 6858000"/>
              <a:gd name="connsiteX13" fmla="*/ 0 w 8417209"/>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17209" h="6858000">
                <a:moveTo>
                  <a:pt x="7728954" y="0"/>
                </a:moveTo>
                <a:lnTo>
                  <a:pt x="8417209" y="0"/>
                </a:lnTo>
                <a:lnTo>
                  <a:pt x="8417209" y="2"/>
                </a:lnTo>
                <a:lnTo>
                  <a:pt x="5191046" y="6858000"/>
                </a:lnTo>
                <a:lnTo>
                  <a:pt x="4502789" y="6858000"/>
                </a:lnTo>
                <a:close/>
                <a:moveTo>
                  <a:pt x="6550630" y="0"/>
                </a:moveTo>
                <a:lnTo>
                  <a:pt x="7204366" y="0"/>
                </a:lnTo>
                <a:lnTo>
                  <a:pt x="7204366" y="73381"/>
                </a:lnTo>
                <a:lnTo>
                  <a:pt x="4012722" y="6858000"/>
                </a:lnTo>
                <a:lnTo>
                  <a:pt x="3324465" y="6858000"/>
                </a:lnTo>
                <a:close/>
                <a:moveTo>
                  <a:pt x="0" y="0"/>
                </a:moveTo>
                <a:lnTo>
                  <a:pt x="6018663" y="0"/>
                </a:lnTo>
                <a:lnTo>
                  <a:pt x="2797994"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3396286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9" name="Picture Placeholder 18"/>
          <p:cNvSpPr>
            <a:spLocks noGrp="1"/>
          </p:cNvSpPr>
          <p:nvPr>
            <p:ph type="pic" sz="quarter" idx="14"/>
          </p:nvPr>
        </p:nvSpPr>
        <p:spPr>
          <a:xfrm>
            <a:off x="5795684" y="0"/>
            <a:ext cx="6396316" cy="6858000"/>
          </a:xfrm>
          <a:custGeom>
            <a:avLst/>
            <a:gdLst>
              <a:gd name="connsiteX0" fmla="*/ 6396316 w 6396316"/>
              <a:gd name="connsiteY0" fmla="*/ 1786062 h 6858000"/>
              <a:gd name="connsiteX1" fmla="*/ 6396316 w 6396316"/>
              <a:gd name="connsiteY1" fmla="*/ 6756438 h 6858000"/>
              <a:gd name="connsiteX2" fmla="*/ 6348177 w 6396316"/>
              <a:gd name="connsiteY2" fmla="*/ 6858000 h 6858000"/>
              <a:gd name="connsiteX3" fmla="*/ 3992316 w 6396316"/>
              <a:gd name="connsiteY3" fmla="*/ 6858000 h 6858000"/>
              <a:gd name="connsiteX4" fmla="*/ 4913365 w 6396316"/>
              <a:gd name="connsiteY4" fmla="*/ 0 h 6858000"/>
              <a:gd name="connsiteX5" fmla="*/ 6396316 w 6396316"/>
              <a:gd name="connsiteY5" fmla="*/ 0 h 6858000"/>
              <a:gd name="connsiteX6" fmla="*/ 6396316 w 6396316"/>
              <a:gd name="connsiteY6" fmla="*/ 685244 h 6858000"/>
              <a:gd name="connsiteX7" fmla="*/ 3470549 w 6396316"/>
              <a:gd name="connsiteY7" fmla="*/ 6858000 h 6858000"/>
              <a:gd name="connsiteX8" fmla="*/ 1662806 w 6396316"/>
              <a:gd name="connsiteY8" fmla="*/ 6858000 h 6858000"/>
              <a:gd name="connsiteX9" fmla="*/ 3250559 w 6396316"/>
              <a:gd name="connsiteY9" fmla="*/ 0 h 6858000"/>
              <a:gd name="connsiteX10" fmla="*/ 4391597 w 6396316"/>
              <a:gd name="connsiteY10" fmla="*/ 0 h 6858000"/>
              <a:gd name="connsiteX11" fmla="*/ 1141038 w 6396316"/>
              <a:gd name="connsiteY11" fmla="*/ 6858000 h 6858000"/>
              <a:gd name="connsiteX12" fmla="*/ 0 w 6396316"/>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96316" h="6858000">
                <a:moveTo>
                  <a:pt x="6396316" y="1786062"/>
                </a:moveTo>
                <a:lnTo>
                  <a:pt x="6396316" y="6756438"/>
                </a:lnTo>
                <a:lnTo>
                  <a:pt x="6348177" y="6858000"/>
                </a:lnTo>
                <a:lnTo>
                  <a:pt x="3992316" y="6858000"/>
                </a:lnTo>
                <a:close/>
                <a:moveTo>
                  <a:pt x="4913365" y="0"/>
                </a:moveTo>
                <a:lnTo>
                  <a:pt x="6396316" y="0"/>
                </a:lnTo>
                <a:lnTo>
                  <a:pt x="6396316" y="685244"/>
                </a:lnTo>
                <a:lnTo>
                  <a:pt x="3470549" y="6858000"/>
                </a:lnTo>
                <a:lnTo>
                  <a:pt x="1662806" y="6858000"/>
                </a:lnTo>
                <a:close/>
                <a:moveTo>
                  <a:pt x="3250559" y="0"/>
                </a:moveTo>
                <a:lnTo>
                  <a:pt x="4391597" y="0"/>
                </a:lnTo>
                <a:lnTo>
                  <a:pt x="1141038" y="6858000"/>
                </a:lnTo>
                <a:lnTo>
                  <a:pt x="0" y="6858000"/>
                </a:lnTo>
                <a:close/>
              </a:path>
            </a:pathLst>
          </a:custGeom>
          <a:pattFill prst="solidDmnd">
            <a:fgClr>
              <a:schemeClr val="tx1">
                <a:lumMod val="10000"/>
                <a:lumOff val="90000"/>
              </a:schemeClr>
            </a:fgClr>
            <a:bgClr>
              <a:schemeClr val="bg1"/>
            </a:bgClr>
          </a:pattFill>
        </p:spPr>
        <p:txBody>
          <a:bodyPr wrap="square" anchor="ctr">
            <a:noAutofit/>
          </a:bodyPr>
          <a:lstStyle>
            <a:lvl1pPr marL="0" indent="0" algn="ctr">
              <a:buNone/>
              <a:defRPr sz="1800"/>
            </a:lvl1pPr>
          </a:lstStyle>
          <a:p>
            <a:endParaRPr lang="en-US" dirty="0"/>
          </a:p>
        </p:txBody>
      </p:sp>
    </p:spTree>
    <p:extLst>
      <p:ext uri="{BB962C8B-B14F-4D97-AF65-F5344CB8AC3E}">
        <p14:creationId xmlns:p14="http://schemas.microsoft.com/office/powerpoint/2010/main" val="12308956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7" name="Picture Placeholder 7"/>
          <p:cNvSpPr>
            <a:spLocks noGrp="1"/>
          </p:cNvSpPr>
          <p:nvPr>
            <p:ph type="pic" sz="quarter" idx="15"/>
          </p:nvPr>
        </p:nvSpPr>
        <p:spPr>
          <a:xfrm>
            <a:off x="9340871" y="4347148"/>
            <a:ext cx="2641267" cy="2510852"/>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0" name="Picture Placeholder 7"/>
          <p:cNvSpPr>
            <a:spLocks noGrp="1"/>
          </p:cNvSpPr>
          <p:nvPr>
            <p:ph type="pic" sz="quarter" idx="16"/>
          </p:nvPr>
        </p:nvSpPr>
        <p:spPr>
          <a:xfrm>
            <a:off x="6510228" y="3387777"/>
            <a:ext cx="2641267" cy="3470223"/>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1" name="Picture Placeholder 7"/>
          <p:cNvSpPr>
            <a:spLocks noGrp="1"/>
          </p:cNvSpPr>
          <p:nvPr>
            <p:ph type="pic" sz="quarter" idx="17"/>
          </p:nvPr>
        </p:nvSpPr>
        <p:spPr>
          <a:xfrm>
            <a:off x="6510227" y="1019331"/>
            <a:ext cx="2641267" cy="218356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
        <p:nvSpPr>
          <p:cNvPr id="22" name="Picture Placeholder 7"/>
          <p:cNvSpPr>
            <a:spLocks noGrp="1"/>
          </p:cNvSpPr>
          <p:nvPr>
            <p:ph type="pic" sz="quarter" idx="18"/>
          </p:nvPr>
        </p:nvSpPr>
        <p:spPr>
          <a:xfrm>
            <a:off x="3679583" y="0"/>
            <a:ext cx="2641267" cy="4347148"/>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dirty="0"/>
          </a:p>
        </p:txBody>
      </p:sp>
    </p:spTree>
    <p:extLst>
      <p:ext uri="{BB962C8B-B14F-4D97-AF65-F5344CB8AC3E}">
        <p14:creationId xmlns:p14="http://schemas.microsoft.com/office/powerpoint/2010/main" val="12450835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92000" cy="6858000"/>
          </a:xfrm>
          <a:pattFill prst="solidDmnd">
            <a:fgClr>
              <a:schemeClr val="tx1">
                <a:lumMod val="10000"/>
                <a:lumOff val="90000"/>
              </a:schemeClr>
            </a:fgClr>
            <a:bgClr>
              <a:schemeClr val="bg1"/>
            </a:bgClr>
          </a:pattFill>
        </p:spPr>
        <p:txBody>
          <a:bodyPr anchor="ctr">
            <a:normAutofit/>
          </a:bodyPr>
          <a:lstStyle>
            <a:lvl1pPr marL="0" indent="0" algn="ctr">
              <a:buNone/>
              <a:defRPr sz="1800"/>
            </a:lvl1pPr>
          </a:lstStyle>
          <a:p>
            <a:endParaRPr lang="en-US"/>
          </a:p>
        </p:txBody>
      </p:sp>
    </p:spTree>
    <p:extLst>
      <p:ext uri="{BB962C8B-B14F-4D97-AF65-F5344CB8AC3E}">
        <p14:creationId xmlns:p14="http://schemas.microsoft.com/office/powerpoint/2010/main" val="478870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20976AE-40E3-F943-96D6-BCDE44EA0F94}" type="datetime1">
              <a:t>6/15/2017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947624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C74A81-7DD1-454C-8438-BBEEDEE5F546}" type="datetime1">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994245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E96D7F-84CD-8046-859B-491C9CF4248D}" type="datetime1">
              <a:t>6/15/2017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713525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FE72A62-D0F7-9D41-B347-C539822EFF7E}" type="datetime1">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666880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A5BC058-011C-714B-8133-BB4325EF4DE0}" type="datetime1">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C03FA-415D-CB44-8F92-845E1B1027B4}" type="slidenum">
              <a:t>‹#›</a:t>
            </a:fld>
            <a:endParaRPr lang="en-US"/>
          </a:p>
        </p:txBody>
      </p:sp>
    </p:spTree>
    <p:extLst>
      <p:ext uri="{BB962C8B-B14F-4D97-AF65-F5344CB8AC3E}">
        <p14:creationId xmlns:p14="http://schemas.microsoft.com/office/powerpoint/2010/main" val="55051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charset="0"/>
              </a:defRPr>
            </a:lvl1pPr>
          </a:lstStyle>
          <a:p>
            <a:fld id="{CA44C645-017F-9B4B-961B-0DF8AEAFA293}" type="datetime1">
              <a:rPr lang="en-US"/>
              <a:pPr/>
              <a:t>6/15/2017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charset="0"/>
              </a:defRPr>
            </a:lvl1pPr>
          </a:lstStyle>
          <a:p>
            <a:fld id="{CA7C03FA-415D-CB44-8F92-845E1B1027B4}" type="slidenum">
              <a:rPr lang="uk-UA"/>
              <a:pPr/>
              <a:t>‹#›</a:t>
            </a:fld>
            <a:endParaRPr lang="uk-UA"/>
          </a:p>
        </p:txBody>
      </p:sp>
    </p:spTree>
    <p:extLst>
      <p:ext uri="{BB962C8B-B14F-4D97-AF65-F5344CB8AC3E}">
        <p14:creationId xmlns:p14="http://schemas.microsoft.com/office/powerpoint/2010/main" val="1955982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3" r:id="rId16"/>
    <p:sldLayoutId id="2147483665" r:id="rId17"/>
    <p:sldLayoutId id="2147483667" r:id="rId18"/>
    <p:sldLayoutId id="2147483666"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6" r:id="rId34"/>
    <p:sldLayoutId id="2147483687" r:id="rId35"/>
    <p:sldLayoutId id="2147483688" r:id="rId36"/>
    <p:sldLayoutId id="2147483689"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724" r:id="rId46"/>
  </p:sldLayoutIdLst>
  <p:hf hdr="0" ftr="0" dt="0"/>
  <p:txStyles>
    <p:titleStyle>
      <a:lvl1pPr algn="l" defTabSz="914400" rtl="0" eaLnBrk="1" latinLnBrk="0" hangingPunct="1">
        <a:lnSpc>
          <a:spcPct val="90000"/>
        </a:lnSpc>
        <a:spcBef>
          <a:spcPct val="0"/>
        </a:spcBef>
        <a:buNone/>
        <a:defRPr sz="4400" kern="1200">
          <a:solidFill>
            <a:schemeClr val="tx1"/>
          </a:solidFill>
          <a:latin typeface="Open Sans Light" charset="0"/>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Open Sans"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Open Sans"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Open Sans"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Open Sans"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Open Sans"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gif"/><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p:pic>
      <p:sp>
        <p:nvSpPr>
          <p:cNvPr id="4" name="Rectangle 3"/>
          <p:cNvSpPr/>
          <p:nvPr/>
        </p:nvSpPr>
        <p:spPr>
          <a:xfrm>
            <a:off x="613923" y="613451"/>
            <a:ext cx="10964153" cy="56310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1324536" y="2584699"/>
            <a:ext cx="7316406" cy="1569660"/>
          </a:xfrm>
          <a:prstGeom prst="rect">
            <a:avLst/>
          </a:prstGeom>
          <a:noFill/>
        </p:spPr>
        <p:txBody>
          <a:bodyPr wrap="square" rtlCol="0">
            <a:spAutoFit/>
          </a:bodyPr>
          <a:lstStyle/>
          <a:p>
            <a:r>
              <a:rPr lang="en-US" sz="4800" dirty="0">
                <a:solidFill>
                  <a:schemeClr val="bg1"/>
                </a:solidFill>
                <a:latin typeface="Permanent Marker" charset="0"/>
                <a:ea typeface="Permanent Marker" charset="0"/>
                <a:cs typeface="Permanent Marker" charset="0"/>
              </a:rPr>
              <a:t>Better Applications,</a:t>
            </a:r>
          </a:p>
          <a:p>
            <a:r>
              <a:rPr lang="en-US" sz="4800" dirty="0">
                <a:solidFill>
                  <a:schemeClr val="bg1"/>
                </a:solidFill>
                <a:latin typeface="Permanent Marker" charset="0"/>
                <a:ea typeface="Permanent Marker" charset="0"/>
                <a:cs typeface="Permanent Marker" charset="0"/>
              </a:rPr>
              <a:t>Faster</a:t>
            </a:r>
          </a:p>
        </p:txBody>
      </p:sp>
      <p:grpSp>
        <p:nvGrpSpPr>
          <p:cNvPr id="37" name="Group 36"/>
          <p:cNvGrpSpPr/>
          <p:nvPr/>
        </p:nvGrpSpPr>
        <p:grpSpPr>
          <a:xfrm rot="5400000">
            <a:off x="2049066" y="3376434"/>
            <a:ext cx="738664" cy="3611795"/>
            <a:chOff x="10835765" y="1903361"/>
            <a:chExt cx="738664" cy="3611795"/>
          </a:xfrm>
        </p:grpSpPr>
        <p:sp>
          <p:nvSpPr>
            <p:cNvPr id="35" name="TextBox 34"/>
            <p:cNvSpPr txBox="1"/>
            <p:nvPr/>
          </p:nvSpPr>
          <p:spPr>
            <a:xfrm rot="16200000">
              <a:off x="10383397" y="2355729"/>
              <a:ext cx="1643399" cy="738664"/>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Nik Molnar </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p>
          </p:txBody>
        </p:sp>
        <p:sp>
          <p:nvSpPr>
            <p:cNvPr id="36" name="Rectangle 35"/>
            <p:cNvSpPr/>
            <p:nvPr/>
          </p:nvSpPr>
          <p:spPr>
            <a:xfrm>
              <a:off x="10943901" y="3617424"/>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39" name="Group 38"/>
          <p:cNvGrpSpPr/>
          <p:nvPr/>
        </p:nvGrpSpPr>
        <p:grpSpPr>
          <a:xfrm>
            <a:off x="8249833" y="1786280"/>
            <a:ext cx="2397933" cy="2971967"/>
            <a:chOff x="7313763" y="353672"/>
            <a:chExt cx="3208486" cy="3976556"/>
          </a:xfrm>
          <a:solidFill>
            <a:schemeClr val="accent1"/>
          </a:solidFill>
        </p:grpSpPr>
        <p:sp>
          <p:nvSpPr>
            <p:cNvPr id="40" name="Freeform 39"/>
            <p:cNvSpPr/>
            <p:nvPr/>
          </p:nvSpPr>
          <p:spPr>
            <a:xfrm flipH="1">
              <a:off x="7313763" y="353672"/>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flipH="1">
              <a:off x="8711629" y="587961"/>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flipH="1">
              <a:off x="8298875" y="1129828"/>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39285" y="5676563"/>
            <a:ext cx="1036322" cy="475489"/>
          </a:xfrm>
          <a:prstGeom prst="rect">
            <a:avLst/>
          </a:prstGeom>
        </p:spPr>
      </p:pic>
    </p:spTree>
    <p:extLst>
      <p:ext uri="{BB962C8B-B14F-4D97-AF65-F5344CB8AC3E}">
        <p14:creationId xmlns:p14="http://schemas.microsoft.com/office/powerpoint/2010/main" val="236913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7907867" y="4458622"/>
            <a:ext cx="3617389" cy="606860"/>
            <a:chOff x="7888368" y="3323561"/>
            <a:chExt cx="3617389" cy="606860"/>
          </a:xfrm>
        </p:grpSpPr>
        <p:sp>
          <p:nvSpPr>
            <p:cNvPr id="40" name="TextBox 39"/>
            <p:cNvSpPr txBox="1"/>
            <p:nvPr/>
          </p:nvSpPr>
          <p:spPr>
            <a:xfrm>
              <a:off x="9263907" y="3592315"/>
              <a:ext cx="2241850" cy="338106"/>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latin typeface="Montserrat" panose="00000500000000000000" pitchFamily="2" charset="0"/>
                  <a:ea typeface="Open Sans" charset="0"/>
                  <a:cs typeface="Open Sans" charset="0"/>
                </a:rPr>
                <a:t>Works every time.</a:t>
              </a:r>
              <a:endParaRPr lang="id-ID" sz="1200" dirty="0">
                <a:solidFill>
                  <a:schemeClr val="tx1">
                    <a:lumMod val="75000"/>
                    <a:lumOff val="25000"/>
                  </a:schemeClr>
                </a:solidFill>
                <a:latin typeface="Montserrat" panose="00000500000000000000" pitchFamily="2" charset="0"/>
                <a:ea typeface="Open Sans" charset="0"/>
                <a:cs typeface="Open Sans" charset="0"/>
              </a:endParaRPr>
            </a:p>
          </p:txBody>
        </p:sp>
        <p:sp>
          <p:nvSpPr>
            <p:cNvPr id="41" name="TextBox 40"/>
            <p:cNvSpPr txBox="1"/>
            <p:nvPr/>
          </p:nvSpPr>
          <p:spPr>
            <a:xfrm>
              <a:off x="9236699" y="3323561"/>
              <a:ext cx="2269058" cy="400110"/>
            </a:xfrm>
            <a:prstGeom prst="rect">
              <a:avLst/>
            </a:prstGeom>
            <a:noFill/>
          </p:spPr>
          <p:txBody>
            <a:bodyPr wrap="square" rtlCol="0">
              <a:spAutoFit/>
            </a:bodyPr>
            <a:lstStyle/>
            <a:p>
              <a:r>
                <a:rPr lang="en-US" sz="2000" dirty="0">
                  <a:latin typeface="Permanent Marker" panose="02000000000000000000" pitchFamily="2" charset="0"/>
                  <a:ea typeface="Permanent Marker" panose="02000000000000000000" pitchFamily="2" charset="0"/>
                  <a:cs typeface="Montserrat" charset="0"/>
                </a:rPr>
                <a:t>Reliable</a:t>
              </a:r>
              <a:r>
                <a:rPr lang="id-ID" sz="2000" dirty="0">
                  <a:latin typeface="Permanent Marker" panose="02000000000000000000" pitchFamily="2" charset="0"/>
                  <a:ea typeface="Permanent Marker" panose="02000000000000000000" pitchFamily="2" charset="0"/>
                  <a:cs typeface="Montserrat" charset="0"/>
                </a:rPr>
                <a:t>. </a:t>
              </a:r>
            </a:p>
          </p:txBody>
        </p:sp>
        <p:grpSp>
          <p:nvGrpSpPr>
            <p:cNvPr id="7" name="Group 6"/>
            <p:cNvGrpSpPr/>
            <p:nvPr/>
          </p:nvGrpSpPr>
          <p:grpSpPr>
            <a:xfrm>
              <a:off x="7888368" y="3530508"/>
              <a:ext cx="1059689" cy="288641"/>
              <a:chOff x="7888368" y="3530508"/>
              <a:chExt cx="1059689" cy="288641"/>
            </a:xfrm>
          </p:grpSpPr>
          <p:cxnSp>
            <p:nvCxnSpPr>
              <p:cNvPr id="66" name="Straight Connector 65"/>
              <p:cNvCxnSpPr/>
              <p:nvPr/>
            </p:nvCxnSpPr>
            <p:spPr>
              <a:xfrm flipH="1">
                <a:off x="8177009" y="3662115"/>
                <a:ext cx="771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rot="10800000">
                <a:off x="7888368" y="3530508"/>
                <a:ext cx="288641" cy="28864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p:cNvGrpSpPr/>
          <p:nvPr/>
        </p:nvGrpSpPr>
        <p:grpSpPr>
          <a:xfrm>
            <a:off x="314119" y="5428500"/>
            <a:ext cx="3446564" cy="606860"/>
            <a:chOff x="145195" y="4576130"/>
            <a:chExt cx="3446564" cy="606860"/>
          </a:xfrm>
        </p:grpSpPr>
        <p:sp>
          <p:nvSpPr>
            <p:cNvPr id="68" name="TextBox 67"/>
            <p:cNvSpPr txBox="1"/>
            <p:nvPr/>
          </p:nvSpPr>
          <p:spPr>
            <a:xfrm>
              <a:off x="172403" y="4844884"/>
              <a:ext cx="2241850" cy="338106"/>
            </a:xfrm>
            <a:prstGeom prst="rect">
              <a:avLst/>
            </a:prstGeom>
            <a:noFill/>
          </p:spPr>
          <p:txBody>
            <a:bodyPr wrap="square" rtlCol="0">
              <a:spAutoFit/>
            </a:bodyPr>
            <a:lstStyle/>
            <a:p>
              <a:pPr algn="r">
                <a:lnSpc>
                  <a:spcPct val="150000"/>
                </a:lnSpc>
              </a:pPr>
              <a:r>
                <a:rPr lang="en-US" sz="1200" dirty="0">
                  <a:solidFill>
                    <a:schemeClr val="tx1">
                      <a:lumMod val="75000"/>
                      <a:lumOff val="25000"/>
                    </a:schemeClr>
                  </a:solidFill>
                  <a:latin typeface="Montserrat" panose="00000500000000000000" pitchFamily="2" charset="0"/>
                  <a:ea typeface="Open Sans" charset="0"/>
                  <a:cs typeface="Open Sans" charset="0"/>
                </a:rPr>
                <a:t>Solves a problem.</a:t>
              </a:r>
              <a:endParaRPr lang="id-ID" sz="1200" dirty="0">
                <a:solidFill>
                  <a:schemeClr val="tx1">
                    <a:lumMod val="75000"/>
                    <a:lumOff val="25000"/>
                  </a:schemeClr>
                </a:solidFill>
                <a:latin typeface="Montserrat" panose="00000500000000000000" pitchFamily="2" charset="0"/>
                <a:ea typeface="Open Sans" charset="0"/>
                <a:cs typeface="Open Sans" charset="0"/>
              </a:endParaRPr>
            </a:p>
          </p:txBody>
        </p:sp>
        <p:sp>
          <p:nvSpPr>
            <p:cNvPr id="69" name="TextBox 68"/>
            <p:cNvSpPr txBox="1"/>
            <p:nvPr/>
          </p:nvSpPr>
          <p:spPr>
            <a:xfrm>
              <a:off x="145195" y="4576130"/>
              <a:ext cx="2269058" cy="400110"/>
            </a:xfrm>
            <a:prstGeom prst="rect">
              <a:avLst/>
            </a:prstGeom>
            <a:noFill/>
          </p:spPr>
          <p:txBody>
            <a:bodyPr wrap="square" rtlCol="0">
              <a:spAutoFit/>
            </a:bodyPr>
            <a:lstStyle/>
            <a:p>
              <a:pPr algn="r"/>
              <a:r>
                <a:rPr lang="en-US" sz="2000" dirty="0">
                  <a:latin typeface="Permanent Marker" panose="02000000000000000000" pitchFamily="2" charset="0"/>
                  <a:ea typeface="Permanent Marker" panose="02000000000000000000" pitchFamily="2" charset="0"/>
                  <a:cs typeface="Montserrat" charset="0"/>
                </a:rPr>
                <a:t>Functional</a:t>
              </a:r>
              <a:r>
                <a:rPr lang="id-ID" sz="2000" dirty="0">
                  <a:latin typeface="Permanent Marker" panose="02000000000000000000" pitchFamily="2" charset="0"/>
                  <a:ea typeface="Permanent Marker" panose="02000000000000000000" pitchFamily="2" charset="0"/>
                  <a:cs typeface="Montserrat" charset="0"/>
                </a:rPr>
                <a:t>. </a:t>
              </a:r>
            </a:p>
          </p:txBody>
        </p:sp>
        <p:cxnSp>
          <p:nvCxnSpPr>
            <p:cNvPr id="70" name="Straight Connector 69"/>
            <p:cNvCxnSpPr/>
            <p:nvPr/>
          </p:nvCxnSpPr>
          <p:spPr>
            <a:xfrm>
              <a:off x="2579909" y="4902441"/>
              <a:ext cx="723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303118" y="4745407"/>
              <a:ext cx="288641" cy="2886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1265412" y="3490575"/>
            <a:ext cx="3490069" cy="638086"/>
            <a:chOff x="1301745" y="2054237"/>
            <a:chExt cx="3490069" cy="638086"/>
          </a:xfrm>
        </p:grpSpPr>
        <p:sp>
          <p:nvSpPr>
            <p:cNvPr id="27" name="TextBox 26"/>
            <p:cNvSpPr txBox="1"/>
            <p:nvPr/>
          </p:nvSpPr>
          <p:spPr>
            <a:xfrm>
              <a:off x="1328953" y="2322991"/>
              <a:ext cx="2241850" cy="369332"/>
            </a:xfrm>
            <a:prstGeom prst="rect">
              <a:avLst/>
            </a:prstGeom>
            <a:noFill/>
          </p:spPr>
          <p:txBody>
            <a:bodyPr wrap="square" rtlCol="0">
              <a:spAutoFit/>
            </a:bodyPr>
            <a:lstStyle/>
            <a:p>
              <a:pPr algn="r">
                <a:lnSpc>
                  <a:spcPct val="150000"/>
                </a:lnSpc>
              </a:pPr>
              <a:r>
                <a:rPr lang="en-US" sz="1200" dirty="0">
                  <a:solidFill>
                    <a:schemeClr val="tx1">
                      <a:lumMod val="75000"/>
                      <a:lumOff val="25000"/>
                    </a:schemeClr>
                  </a:solidFill>
                  <a:latin typeface="Montserrat" panose="00000500000000000000" pitchFamily="2" charset="0"/>
                  <a:ea typeface="Open Sans" charset="0"/>
                  <a:cs typeface="Open Sans" charset="0"/>
                </a:rPr>
                <a:t>Easy to learn &amp; remember.</a:t>
              </a:r>
              <a:endParaRPr lang="id-ID" sz="1200" dirty="0">
                <a:solidFill>
                  <a:schemeClr val="tx1">
                    <a:lumMod val="75000"/>
                    <a:lumOff val="25000"/>
                  </a:schemeClr>
                </a:solidFill>
                <a:latin typeface="Montserrat" panose="00000500000000000000" pitchFamily="2" charset="0"/>
                <a:ea typeface="Open Sans" charset="0"/>
                <a:cs typeface="Open Sans" charset="0"/>
              </a:endParaRPr>
            </a:p>
          </p:txBody>
        </p:sp>
        <p:sp>
          <p:nvSpPr>
            <p:cNvPr id="28" name="TextBox 27"/>
            <p:cNvSpPr txBox="1"/>
            <p:nvPr/>
          </p:nvSpPr>
          <p:spPr>
            <a:xfrm>
              <a:off x="1301745" y="2054237"/>
              <a:ext cx="2269058" cy="400110"/>
            </a:xfrm>
            <a:prstGeom prst="rect">
              <a:avLst/>
            </a:prstGeom>
            <a:noFill/>
          </p:spPr>
          <p:txBody>
            <a:bodyPr wrap="square" rtlCol="0">
              <a:spAutoFit/>
            </a:bodyPr>
            <a:lstStyle/>
            <a:p>
              <a:pPr algn="r"/>
              <a:r>
                <a:rPr lang="en-US" sz="2000" dirty="0">
                  <a:latin typeface="Permanent Marker" panose="02000000000000000000" pitchFamily="2" charset="0"/>
                  <a:ea typeface="Permanent Marker" panose="02000000000000000000" pitchFamily="2" charset="0"/>
                  <a:cs typeface="Montserrat" charset="0"/>
                </a:rPr>
                <a:t>Useable</a:t>
              </a:r>
              <a:r>
                <a:rPr lang="id-ID" sz="2000" dirty="0">
                  <a:latin typeface="Permanent Marker" panose="02000000000000000000" pitchFamily="2" charset="0"/>
                  <a:ea typeface="Permanent Marker" panose="02000000000000000000" pitchFamily="2" charset="0"/>
                  <a:cs typeface="Montserrat" charset="0"/>
                </a:rPr>
                <a:t>. </a:t>
              </a:r>
            </a:p>
          </p:txBody>
        </p:sp>
        <p:grpSp>
          <p:nvGrpSpPr>
            <p:cNvPr id="6" name="Group 5"/>
            <p:cNvGrpSpPr/>
            <p:nvPr/>
          </p:nvGrpSpPr>
          <p:grpSpPr>
            <a:xfrm>
              <a:off x="3779964" y="2150730"/>
              <a:ext cx="1011850" cy="288641"/>
              <a:chOff x="3779964" y="2150730"/>
              <a:chExt cx="1011850" cy="288641"/>
            </a:xfrm>
          </p:grpSpPr>
          <p:cxnSp>
            <p:nvCxnSpPr>
              <p:cNvPr id="72" name="Straight Connector 71"/>
              <p:cNvCxnSpPr/>
              <p:nvPr/>
            </p:nvCxnSpPr>
            <p:spPr>
              <a:xfrm>
                <a:off x="3779964" y="2307764"/>
                <a:ext cx="723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503173" y="2150730"/>
                <a:ext cx="288641" cy="2886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4" name="Group 33"/>
          <p:cNvGrpSpPr/>
          <p:nvPr/>
        </p:nvGrpSpPr>
        <p:grpSpPr>
          <a:xfrm>
            <a:off x="3486363" y="463603"/>
            <a:ext cx="5026918" cy="646331"/>
            <a:chOff x="4176663" y="665164"/>
            <a:chExt cx="5026918" cy="646331"/>
          </a:xfrm>
        </p:grpSpPr>
        <p:sp>
          <p:nvSpPr>
            <p:cNvPr id="35" name="TextBox 34"/>
            <p:cNvSpPr txBox="1"/>
            <p:nvPr/>
          </p:nvSpPr>
          <p:spPr>
            <a:xfrm>
              <a:off x="4556155" y="665164"/>
              <a:ext cx="4647426" cy="646331"/>
            </a:xfrm>
            <a:prstGeom prst="rect">
              <a:avLst/>
            </a:prstGeom>
            <a:noFill/>
          </p:spPr>
          <p:txBody>
            <a:bodyPr wrap="none" rtlCol="0">
              <a:spAutoFit/>
            </a:bodyPr>
            <a:lstStyle/>
            <a:p>
              <a:r>
                <a:rPr lang="en-US" sz="3600" b="1" dirty="0">
                  <a:solidFill>
                    <a:schemeClr val="tx2"/>
                  </a:solidFill>
                  <a:latin typeface="Montserrat" charset="0"/>
                  <a:ea typeface="Montserrat" charset="0"/>
                  <a:cs typeface="Montserrat" charset="0"/>
                </a:rPr>
                <a:t>Hierarchy of Needs</a:t>
              </a:r>
            </a:p>
          </p:txBody>
        </p:sp>
        <p:sp>
          <p:nvSpPr>
            <p:cNvPr id="36" name="Rectangle 35"/>
            <p:cNvSpPr/>
            <p:nvPr/>
          </p:nvSpPr>
          <p:spPr>
            <a:xfrm>
              <a:off x="4176663" y="789046"/>
              <a:ext cx="274320"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38" name="Trapezoid 37"/>
          <p:cNvSpPr/>
          <p:nvPr/>
        </p:nvSpPr>
        <p:spPr>
          <a:xfrm>
            <a:off x="5222082" y="2436879"/>
            <a:ext cx="1747837" cy="877354"/>
          </a:xfrm>
          <a:prstGeom prst="trapezoid">
            <a:avLst>
              <a:gd name="adj" fmla="val 4779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5687661" y="1492144"/>
            <a:ext cx="816678" cy="85312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p:cNvSpPr/>
          <p:nvPr/>
        </p:nvSpPr>
        <p:spPr>
          <a:xfrm>
            <a:off x="4751738" y="3405841"/>
            <a:ext cx="2688525" cy="877354"/>
          </a:xfrm>
          <a:prstGeom prst="trapezoid">
            <a:avLst>
              <a:gd name="adj" fmla="val 4779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p:cNvSpPr/>
          <p:nvPr/>
        </p:nvSpPr>
        <p:spPr>
          <a:xfrm>
            <a:off x="4284134" y="4374803"/>
            <a:ext cx="3623733" cy="877354"/>
          </a:xfrm>
          <a:prstGeom prst="trapezoid">
            <a:avLst>
              <a:gd name="adj" fmla="val 47799"/>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rapezoid 50"/>
          <p:cNvSpPr/>
          <p:nvPr/>
        </p:nvSpPr>
        <p:spPr>
          <a:xfrm>
            <a:off x="3814916" y="5343766"/>
            <a:ext cx="4562169" cy="877354"/>
          </a:xfrm>
          <a:prstGeom prst="trapezoid">
            <a:avLst>
              <a:gd name="adj" fmla="val 477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6969919" y="2517868"/>
            <a:ext cx="3617389" cy="610895"/>
            <a:chOff x="7888368" y="3323561"/>
            <a:chExt cx="3617389" cy="610895"/>
          </a:xfrm>
        </p:grpSpPr>
        <p:sp>
          <p:nvSpPr>
            <p:cNvPr id="53" name="TextBox 52"/>
            <p:cNvSpPr txBox="1"/>
            <p:nvPr/>
          </p:nvSpPr>
          <p:spPr>
            <a:xfrm>
              <a:off x="9263907" y="3594619"/>
              <a:ext cx="2241850" cy="339837"/>
            </a:xfrm>
            <a:prstGeom prst="rect">
              <a:avLst/>
            </a:prstGeom>
            <a:noFill/>
          </p:spPr>
          <p:txBody>
            <a:bodyPr wrap="square" rtlCol="0">
              <a:spAutoFit/>
            </a:bodyPr>
            <a:lstStyle/>
            <a:p>
              <a:pPr>
                <a:lnSpc>
                  <a:spcPct val="150000"/>
                </a:lnSpc>
              </a:pPr>
              <a:r>
                <a:rPr lang="en-US" sz="1200" dirty="0">
                  <a:solidFill>
                    <a:schemeClr val="tx1">
                      <a:lumMod val="75000"/>
                      <a:lumOff val="25000"/>
                    </a:schemeClr>
                  </a:solidFill>
                  <a:latin typeface="Montserrat" panose="00000500000000000000" pitchFamily="2" charset="0"/>
                  <a:ea typeface="Open Sans" charset="0"/>
                  <a:cs typeface="Open Sans" charset="0"/>
                </a:rPr>
                <a:t>Gets out of the way.</a:t>
              </a:r>
              <a:endParaRPr lang="id-ID" sz="1200" dirty="0">
                <a:solidFill>
                  <a:schemeClr val="tx1">
                    <a:lumMod val="75000"/>
                    <a:lumOff val="25000"/>
                  </a:schemeClr>
                </a:solidFill>
                <a:latin typeface="Montserrat" panose="00000500000000000000" pitchFamily="2" charset="0"/>
                <a:ea typeface="Open Sans" charset="0"/>
                <a:cs typeface="Open Sans" charset="0"/>
              </a:endParaRPr>
            </a:p>
          </p:txBody>
        </p:sp>
        <p:sp>
          <p:nvSpPr>
            <p:cNvPr id="54" name="TextBox 53"/>
            <p:cNvSpPr txBox="1"/>
            <p:nvPr/>
          </p:nvSpPr>
          <p:spPr>
            <a:xfrm>
              <a:off x="9236699" y="3323561"/>
              <a:ext cx="2269058" cy="400110"/>
            </a:xfrm>
            <a:prstGeom prst="rect">
              <a:avLst/>
            </a:prstGeom>
            <a:noFill/>
          </p:spPr>
          <p:txBody>
            <a:bodyPr wrap="square" rtlCol="0">
              <a:spAutoFit/>
            </a:bodyPr>
            <a:lstStyle/>
            <a:p>
              <a:r>
                <a:rPr lang="en-US" sz="2000" dirty="0">
                  <a:latin typeface="Permanent Marker" panose="02000000000000000000" pitchFamily="2" charset="0"/>
                  <a:ea typeface="Permanent Marker" panose="02000000000000000000" pitchFamily="2" charset="0"/>
                  <a:cs typeface="Montserrat" charset="0"/>
                </a:rPr>
                <a:t>“Performant”</a:t>
              </a:r>
              <a:r>
                <a:rPr lang="id-ID" sz="2000" dirty="0">
                  <a:latin typeface="Permanent Marker" panose="02000000000000000000" pitchFamily="2" charset="0"/>
                  <a:ea typeface="Permanent Marker" panose="02000000000000000000" pitchFamily="2" charset="0"/>
                  <a:cs typeface="Montserrat" charset="0"/>
                </a:rPr>
                <a:t>. </a:t>
              </a:r>
            </a:p>
          </p:txBody>
        </p:sp>
        <p:grpSp>
          <p:nvGrpSpPr>
            <p:cNvPr id="55" name="Group 54"/>
            <p:cNvGrpSpPr/>
            <p:nvPr/>
          </p:nvGrpSpPr>
          <p:grpSpPr>
            <a:xfrm>
              <a:off x="7888368" y="3530508"/>
              <a:ext cx="1059689" cy="288641"/>
              <a:chOff x="7888368" y="3530508"/>
              <a:chExt cx="1059689" cy="288641"/>
            </a:xfrm>
          </p:grpSpPr>
          <p:cxnSp>
            <p:nvCxnSpPr>
              <p:cNvPr id="56" name="Straight Connector 55"/>
              <p:cNvCxnSpPr/>
              <p:nvPr/>
            </p:nvCxnSpPr>
            <p:spPr>
              <a:xfrm flipH="1">
                <a:off x="8177009" y="3662115"/>
                <a:ext cx="77104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rot="10800000">
                <a:off x="7888368" y="3530508"/>
                <a:ext cx="288641" cy="288641"/>
              </a:xfrm>
              <a:prstGeom prst="rect">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 name="Group 60"/>
          <p:cNvGrpSpPr/>
          <p:nvPr/>
        </p:nvGrpSpPr>
        <p:grpSpPr>
          <a:xfrm>
            <a:off x="2197592" y="1559716"/>
            <a:ext cx="3490069" cy="611151"/>
            <a:chOff x="1301745" y="2054237"/>
            <a:chExt cx="3490069" cy="611151"/>
          </a:xfrm>
        </p:grpSpPr>
        <p:sp>
          <p:nvSpPr>
            <p:cNvPr id="62" name="TextBox 61"/>
            <p:cNvSpPr txBox="1"/>
            <p:nvPr/>
          </p:nvSpPr>
          <p:spPr>
            <a:xfrm>
              <a:off x="1328953" y="2325551"/>
              <a:ext cx="2241850" cy="339837"/>
            </a:xfrm>
            <a:prstGeom prst="rect">
              <a:avLst/>
            </a:prstGeom>
            <a:noFill/>
          </p:spPr>
          <p:txBody>
            <a:bodyPr wrap="square" rtlCol="0">
              <a:spAutoFit/>
            </a:bodyPr>
            <a:lstStyle/>
            <a:p>
              <a:pPr algn="r">
                <a:lnSpc>
                  <a:spcPct val="150000"/>
                </a:lnSpc>
              </a:pPr>
              <a:r>
                <a:rPr lang="en-US" sz="1200" dirty="0">
                  <a:solidFill>
                    <a:schemeClr val="tx1">
                      <a:lumMod val="75000"/>
                      <a:lumOff val="25000"/>
                    </a:schemeClr>
                  </a:solidFill>
                  <a:latin typeface="Montserrat" panose="00000500000000000000" pitchFamily="2" charset="0"/>
                  <a:ea typeface="Open Sans" charset="0"/>
                  <a:cs typeface="Open Sans" charset="0"/>
                </a:rPr>
                <a:t>Desired by users.</a:t>
              </a:r>
              <a:endParaRPr lang="id-ID" sz="1200" dirty="0">
                <a:solidFill>
                  <a:schemeClr val="tx1">
                    <a:lumMod val="75000"/>
                    <a:lumOff val="25000"/>
                  </a:schemeClr>
                </a:solidFill>
                <a:latin typeface="Montserrat" panose="00000500000000000000" pitchFamily="2" charset="0"/>
                <a:ea typeface="Open Sans" charset="0"/>
                <a:cs typeface="Open Sans" charset="0"/>
              </a:endParaRPr>
            </a:p>
          </p:txBody>
        </p:sp>
        <p:sp>
          <p:nvSpPr>
            <p:cNvPr id="63" name="TextBox 62"/>
            <p:cNvSpPr txBox="1"/>
            <p:nvPr/>
          </p:nvSpPr>
          <p:spPr>
            <a:xfrm>
              <a:off x="1301745" y="2054237"/>
              <a:ext cx="2269058" cy="400110"/>
            </a:xfrm>
            <a:prstGeom prst="rect">
              <a:avLst/>
            </a:prstGeom>
            <a:noFill/>
          </p:spPr>
          <p:txBody>
            <a:bodyPr wrap="square" rtlCol="0">
              <a:spAutoFit/>
            </a:bodyPr>
            <a:lstStyle/>
            <a:p>
              <a:pPr algn="r"/>
              <a:r>
                <a:rPr lang="en-US" sz="2000" dirty="0">
                  <a:latin typeface="Permanent Marker" panose="02000000000000000000" pitchFamily="2" charset="0"/>
                  <a:ea typeface="Permanent Marker" panose="02000000000000000000" pitchFamily="2" charset="0"/>
                  <a:cs typeface="Montserrat" charset="0"/>
                </a:rPr>
                <a:t>Pleasurable</a:t>
              </a:r>
              <a:r>
                <a:rPr lang="id-ID" sz="2000" dirty="0">
                  <a:latin typeface="Permanent Marker" panose="02000000000000000000" pitchFamily="2" charset="0"/>
                  <a:ea typeface="Permanent Marker" panose="02000000000000000000" pitchFamily="2" charset="0"/>
                  <a:cs typeface="Montserrat" charset="0"/>
                </a:rPr>
                <a:t>. </a:t>
              </a:r>
            </a:p>
          </p:txBody>
        </p:sp>
        <p:grpSp>
          <p:nvGrpSpPr>
            <p:cNvPr id="64" name="Group 63"/>
            <p:cNvGrpSpPr/>
            <p:nvPr/>
          </p:nvGrpSpPr>
          <p:grpSpPr>
            <a:xfrm>
              <a:off x="3779964" y="2150730"/>
              <a:ext cx="1011850" cy="288641"/>
              <a:chOff x="3779964" y="2150730"/>
              <a:chExt cx="1011850" cy="288641"/>
            </a:xfrm>
          </p:grpSpPr>
          <p:cxnSp>
            <p:nvCxnSpPr>
              <p:cNvPr id="65" name="Straight Connector 64"/>
              <p:cNvCxnSpPr/>
              <p:nvPr/>
            </p:nvCxnSpPr>
            <p:spPr>
              <a:xfrm>
                <a:off x="3779964" y="2307764"/>
                <a:ext cx="72320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503173" y="2150730"/>
                <a:ext cx="288641" cy="28864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411278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25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250"/>
                                        <p:tgtEl>
                                          <p:spTgt spid="9"/>
                                        </p:tgtEl>
                                      </p:cBhvr>
                                    </p:animEffect>
                                  </p:childTnLst>
                                </p:cTn>
                              </p:par>
                            </p:childTnLst>
                          </p:cTn>
                        </p:par>
                        <p:par>
                          <p:cTn id="17" fill="hold">
                            <p:stCondLst>
                              <p:cond delay="250"/>
                            </p:stCondLst>
                            <p:childTnLst>
                              <p:par>
                                <p:cTn id="18" presetID="22" presetClass="entr" presetSubtype="2"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5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250"/>
                                        <p:tgtEl>
                                          <p:spTgt spid="8"/>
                                        </p:tgtEl>
                                      </p:cBhvr>
                                    </p:animEffect>
                                  </p:childTnLst>
                                </p:cTn>
                              </p:par>
                            </p:childTnLst>
                          </p:cTn>
                        </p:par>
                        <p:par>
                          <p:cTn id="26" fill="hold">
                            <p:stCondLst>
                              <p:cond delay="250"/>
                            </p:stCondLst>
                            <p:childTnLst>
                              <p:par>
                                <p:cTn id="27" presetID="22" presetClass="entr" presetSubtype="8" fill="hold" grpId="0" nodeType="after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wipe(left)">
                                      <p:cBhvr>
                                        <p:cTn id="29" dur="250"/>
                                        <p:tgtEl>
                                          <p:spTgt spid="4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right)">
                                      <p:cBhvr>
                                        <p:cTn id="34" dur="250"/>
                                        <p:tgtEl>
                                          <p:spTgt spid="52"/>
                                        </p:tgtEl>
                                      </p:cBhvr>
                                    </p:animEffect>
                                  </p:childTnLst>
                                </p:cTn>
                              </p:par>
                            </p:childTnLst>
                          </p:cTn>
                        </p:par>
                        <p:par>
                          <p:cTn id="35" fill="hold">
                            <p:stCondLst>
                              <p:cond delay="250"/>
                            </p:stCondLst>
                            <p:childTnLst>
                              <p:par>
                                <p:cTn id="36" presetID="22" presetClass="entr" presetSubtype="2"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25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250"/>
                                        <p:tgtEl>
                                          <p:spTgt spid="61"/>
                                        </p:tgtEl>
                                      </p:cBhvr>
                                    </p:animEffect>
                                  </p:childTnLst>
                                </p:cTn>
                              </p:par>
                            </p:childTnLst>
                          </p:cTn>
                        </p:par>
                        <p:par>
                          <p:cTn id="44" fill="hold">
                            <p:stCondLst>
                              <p:cond delay="25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1" grpId="0" animBg="1"/>
      <p:bldP spid="49" grpId="0" animBg="1"/>
      <p:bldP spid="50" grpId="0" animBg="1"/>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p:pic>
      <p:sp>
        <p:nvSpPr>
          <p:cNvPr id="3" name="Rectangle 20"/>
          <p:cNvSpPr/>
          <p:nvPr/>
        </p:nvSpPr>
        <p:spPr>
          <a:xfrm flipH="1">
            <a:off x="4227345" y="-1"/>
            <a:ext cx="6061305" cy="6858001"/>
          </a:xfrm>
          <a:custGeom>
            <a:avLst/>
            <a:gdLst>
              <a:gd name="connsiteX0" fmla="*/ 0 w 6018663"/>
              <a:gd name="connsiteY0" fmla="*/ 0 h 6858000"/>
              <a:gd name="connsiteX1" fmla="*/ 6018663 w 6018663"/>
              <a:gd name="connsiteY1" fmla="*/ 0 h 6858000"/>
              <a:gd name="connsiteX2" fmla="*/ 6018663 w 6018663"/>
              <a:gd name="connsiteY2" fmla="*/ 6858000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3038396 w 6018663"/>
              <a:gd name="connsiteY2" fmla="*/ 6874934 h 6874934"/>
              <a:gd name="connsiteX3" fmla="*/ 0 w 6018663"/>
              <a:gd name="connsiteY3" fmla="*/ 6858000 h 6874934"/>
              <a:gd name="connsiteX4" fmla="*/ 0 w 6018663"/>
              <a:gd name="connsiteY4" fmla="*/ 0 h 6874934"/>
              <a:gd name="connsiteX0" fmla="*/ 0 w 6018663"/>
              <a:gd name="connsiteY0" fmla="*/ 0 h 6858000"/>
              <a:gd name="connsiteX1" fmla="*/ 6018663 w 6018663"/>
              <a:gd name="connsiteY1" fmla="*/ 0 h 6858000"/>
              <a:gd name="connsiteX2" fmla="*/ 2716663 w 6018663"/>
              <a:gd name="connsiteY2" fmla="*/ 6824134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2767463 w 6018663"/>
              <a:gd name="connsiteY2" fmla="*/ 6874934 h 6874934"/>
              <a:gd name="connsiteX3" fmla="*/ 0 w 6018663"/>
              <a:gd name="connsiteY3" fmla="*/ 6858000 h 6874934"/>
              <a:gd name="connsiteX4" fmla="*/ 0 w 6018663"/>
              <a:gd name="connsiteY4" fmla="*/ 0 h 6874934"/>
              <a:gd name="connsiteX0" fmla="*/ 0 w 6018663"/>
              <a:gd name="connsiteY0" fmla="*/ 0 h 6874934"/>
              <a:gd name="connsiteX1" fmla="*/ 6018663 w 6018663"/>
              <a:gd name="connsiteY1" fmla="*/ 0 h 6874934"/>
              <a:gd name="connsiteX2" fmla="*/ 2790041 w 6018663"/>
              <a:gd name="connsiteY2" fmla="*/ 6874934 h 6874934"/>
              <a:gd name="connsiteX3" fmla="*/ 0 w 6018663"/>
              <a:gd name="connsiteY3" fmla="*/ 6858000 h 6874934"/>
              <a:gd name="connsiteX4" fmla="*/ 0 w 6018663"/>
              <a:gd name="connsiteY4" fmla="*/ 0 h 6874934"/>
              <a:gd name="connsiteX0" fmla="*/ 0 w 6018663"/>
              <a:gd name="connsiteY0" fmla="*/ 0 h 6900307"/>
              <a:gd name="connsiteX1" fmla="*/ 6018663 w 6018663"/>
              <a:gd name="connsiteY1" fmla="*/ 0 h 6900307"/>
              <a:gd name="connsiteX2" fmla="*/ 2790041 w 6018663"/>
              <a:gd name="connsiteY2" fmla="*/ 6874934 h 6900307"/>
              <a:gd name="connsiteX3" fmla="*/ 0 w 6018663"/>
              <a:gd name="connsiteY3" fmla="*/ 6900307 h 6900307"/>
              <a:gd name="connsiteX4" fmla="*/ 0 w 6018663"/>
              <a:gd name="connsiteY4" fmla="*/ 0 h 6900307"/>
              <a:gd name="connsiteX0" fmla="*/ 14068 w 6032731"/>
              <a:gd name="connsiteY0" fmla="*/ 0 h 6886205"/>
              <a:gd name="connsiteX1" fmla="*/ 6032731 w 6032731"/>
              <a:gd name="connsiteY1" fmla="*/ 0 h 6886205"/>
              <a:gd name="connsiteX2" fmla="*/ 2804109 w 6032731"/>
              <a:gd name="connsiteY2" fmla="*/ 6874934 h 6886205"/>
              <a:gd name="connsiteX3" fmla="*/ 0 w 6032731"/>
              <a:gd name="connsiteY3" fmla="*/ 6886205 h 6886205"/>
              <a:gd name="connsiteX4" fmla="*/ 14068 w 6032731"/>
              <a:gd name="connsiteY4" fmla="*/ 0 h 6886205"/>
              <a:gd name="connsiteX0" fmla="*/ 28355 w 6047018"/>
              <a:gd name="connsiteY0" fmla="*/ 0 h 6886205"/>
              <a:gd name="connsiteX1" fmla="*/ 6047018 w 6047018"/>
              <a:gd name="connsiteY1" fmla="*/ 0 h 6886205"/>
              <a:gd name="connsiteX2" fmla="*/ 2818396 w 6047018"/>
              <a:gd name="connsiteY2" fmla="*/ 6874934 h 6886205"/>
              <a:gd name="connsiteX3" fmla="*/ 0 w 6047018"/>
              <a:gd name="connsiteY3" fmla="*/ 6886205 h 6886205"/>
              <a:gd name="connsiteX4" fmla="*/ 28355 w 6047018"/>
              <a:gd name="connsiteY4" fmla="*/ 0 h 6886205"/>
              <a:gd name="connsiteX0" fmla="*/ 42642 w 6061305"/>
              <a:gd name="connsiteY0" fmla="*/ 0 h 6874934"/>
              <a:gd name="connsiteX1" fmla="*/ 6061305 w 6061305"/>
              <a:gd name="connsiteY1" fmla="*/ 0 h 6874934"/>
              <a:gd name="connsiteX2" fmla="*/ 2832683 w 6061305"/>
              <a:gd name="connsiteY2" fmla="*/ 6874934 h 6874934"/>
              <a:gd name="connsiteX3" fmla="*/ 0 w 6061305"/>
              <a:gd name="connsiteY3" fmla="*/ 6871882 h 6874934"/>
              <a:gd name="connsiteX4" fmla="*/ 42642 w 6061305"/>
              <a:gd name="connsiteY4" fmla="*/ 0 h 68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05" h="6874934">
                <a:moveTo>
                  <a:pt x="42642" y="0"/>
                </a:moveTo>
                <a:lnTo>
                  <a:pt x="6061305" y="0"/>
                </a:lnTo>
                <a:lnTo>
                  <a:pt x="2832683" y="6874934"/>
                </a:lnTo>
                <a:lnTo>
                  <a:pt x="0" y="6871882"/>
                </a:lnTo>
                <a:cubicBezTo>
                  <a:pt x="4689" y="4576480"/>
                  <a:pt x="37953" y="2295402"/>
                  <a:pt x="426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Freeform 3"/>
          <p:cNvSpPr/>
          <p:nvPr/>
        </p:nvSpPr>
        <p:spPr>
          <a:xfrm flipH="1">
            <a:off x="3041643" y="0"/>
            <a:ext cx="3879901" cy="68580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flipH="1">
            <a:off x="1828799" y="0"/>
            <a:ext cx="3914421" cy="6858000"/>
          </a:xfrm>
          <a:custGeom>
            <a:avLst/>
            <a:gdLst>
              <a:gd name="connsiteX0" fmla="*/ 3226165 w 3914421"/>
              <a:gd name="connsiteY0" fmla="*/ 0 h 6858000"/>
              <a:gd name="connsiteX1" fmla="*/ 3914421 w 3914421"/>
              <a:gd name="connsiteY1" fmla="*/ 0 h 6858000"/>
              <a:gd name="connsiteX2" fmla="*/ 688257 w 3914421"/>
              <a:gd name="connsiteY2" fmla="*/ 6858000 h 6858000"/>
              <a:gd name="connsiteX3" fmla="*/ 0 w 39144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14421" h="6858000">
                <a:moveTo>
                  <a:pt x="3226165" y="0"/>
                </a:moveTo>
                <a:lnTo>
                  <a:pt x="3914421" y="0"/>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21785" y="0"/>
            <a:ext cx="19702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p:cNvSpPr txBox="1"/>
          <p:nvPr/>
        </p:nvSpPr>
        <p:spPr>
          <a:xfrm>
            <a:off x="8004393" y="3259793"/>
            <a:ext cx="2666784"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latin typeface="Montserrat" charset="0"/>
                <a:ea typeface="Montserrat" charset="0"/>
                <a:cs typeface="Montserrat" charset="0"/>
              </a:rPr>
              <a:t>Functional.</a:t>
            </a:r>
          </a:p>
        </p:txBody>
      </p:sp>
      <p:sp>
        <p:nvSpPr>
          <p:cNvPr id="12" name="Rectangle 11"/>
          <p:cNvSpPr/>
          <p:nvPr/>
        </p:nvSpPr>
        <p:spPr>
          <a:xfrm>
            <a:off x="5793649" y="3359026"/>
            <a:ext cx="1869312" cy="355533"/>
          </a:xfrm>
          <a:custGeom>
            <a:avLst/>
            <a:gdLst>
              <a:gd name="connsiteX0" fmla="*/ 0 w 1922065"/>
              <a:gd name="connsiteY0" fmla="*/ 0 h 346741"/>
              <a:gd name="connsiteX1" fmla="*/ 1922065 w 1922065"/>
              <a:gd name="connsiteY1" fmla="*/ 0 h 346741"/>
              <a:gd name="connsiteX2" fmla="*/ 1922065 w 1922065"/>
              <a:gd name="connsiteY2" fmla="*/ 346741 h 346741"/>
              <a:gd name="connsiteX3" fmla="*/ 0 w 1922065"/>
              <a:gd name="connsiteY3" fmla="*/ 346741 h 346741"/>
              <a:gd name="connsiteX4" fmla="*/ 0 w 1922065"/>
              <a:gd name="connsiteY4" fmla="*/ 0 h 346741"/>
              <a:gd name="connsiteX0" fmla="*/ 0 w 1922065"/>
              <a:gd name="connsiteY0" fmla="*/ 0 h 346741"/>
              <a:gd name="connsiteX1" fmla="*/ 1922065 w 1922065"/>
              <a:gd name="connsiteY1" fmla="*/ 0 h 346741"/>
              <a:gd name="connsiteX2" fmla="*/ 1922065 w 1922065"/>
              <a:gd name="connsiteY2" fmla="*/ 346741 h 346741"/>
              <a:gd name="connsiteX3" fmla="*/ 228600 w 1922065"/>
              <a:gd name="connsiteY3" fmla="*/ 337948 h 346741"/>
              <a:gd name="connsiteX4" fmla="*/ 0 w 1922065"/>
              <a:gd name="connsiteY4" fmla="*/ 0 h 346741"/>
              <a:gd name="connsiteX0" fmla="*/ 0 w 1869312"/>
              <a:gd name="connsiteY0" fmla="*/ 0 h 355533"/>
              <a:gd name="connsiteX1" fmla="*/ 1869312 w 1869312"/>
              <a:gd name="connsiteY1" fmla="*/ 8792 h 355533"/>
              <a:gd name="connsiteX2" fmla="*/ 1869312 w 1869312"/>
              <a:gd name="connsiteY2" fmla="*/ 355533 h 355533"/>
              <a:gd name="connsiteX3" fmla="*/ 175847 w 1869312"/>
              <a:gd name="connsiteY3" fmla="*/ 346740 h 355533"/>
              <a:gd name="connsiteX4" fmla="*/ 0 w 1869312"/>
              <a:gd name="connsiteY4" fmla="*/ 0 h 355533"/>
              <a:gd name="connsiteX0" fmla="*/ 0 w 1869312"/>
              <a:gd name="connsiteY0" fmla="*/ 0 h 355533"/>
              <a:gd name="connsiteX1" fmla="*/ 1869312 w 1869312"/>
              <a:gd name="connsiteY1" fmla="*/ 8792 h 355533"/>
              <a:gd name="connsiteX2" fmla="*/ 1869312 w 1869312"/>
              <a:gd name="connsiteY2" fmla="*/ 355533 h 355533"/>
              <a:gd name="connsiteX3" fmla="*/ 166322 w 1869312"/>
              <a:gd name="connsiteY3" fmla="*/ 353090 h 355533"/>
              <a:gd name="connsiteX4" fmla="*/ 0 w 1869312"/>
              <a:gd name="connsiteY4" fmla="*/ 0 h 35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312" h="355533">
                <a:moveTo>
                  <a:pt x="0" y="0"/>
                </a:moveTo>
                <a:lnTo>
                  <a:pt x="1869312" y="8792"/>
                </a:lnTo>
                <a:lnTo>
                  <a:pt x="1869312" y="355533"/>
                </a:lnTo>
                <a:lnTo>
                  <a:pt x="166322" y="3530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nvGrpSpPr>
          <p:cNvPr id="13" name="Group 12"/>
          <p:cNvGrpSpPr/>
          <p:nvPr/>
        </p:nvGrpSpPr>
        <p:grpSpPr>
          <a:xfrm>
            <a:off x="8064328" y="741751"/>
            <a:ext cx="1694918" cy="1710536"/>
            <a:chOff x="10524113" y="434642"/>
            <a:chExt cx="1245520" cy="1256997"/>
          </a:xfrm>
        </p:grpSpPr>
        <p:sp>
          <p:nvSpPr>
            <p:cNvPr id="14" name="Rectangle 13"/>
            <p:cNvSpPr/>
            <p:nvPr/>
          </p:nvSpPr>
          <p:spPr>
            <a:xfrm>
              <a:off x="10555653" y="1628194"/>
              <a:ext cx="1213980"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rot="16200000">
              <a:off x="9931867"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7" name="Rectangle 16"/>
            <p:cNvSpPr/>
            <p:nvPr/>
          </p:nvSpPr>
          <p:spPr>
            <a:xfrm>
              <a:off x="10524113" y="435521"/>
              <a:ext cx="660256"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8" name="Rectangle 17"/>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9" name="Rectangle 18"/>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0" name="Rectangle 19"/>
            <p:cNvSpPr/>
            <p:nvPr/>
          </p:nvSpPr>
          <p:spPr>
            <a:xfrm>
              <a:off x="11653969" y="434642"/>
              <a:ext cx="11566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pic>
        <p:nvPicPr>
          <p:cNvPr id="27" name="Picture 2" descr="https://github.com/remojansen/logo.ts/raw/master/ts.png"/>
          <p:cNvPicPr>
            <a:picLocks noChangeAspect="1" noChangeArrowheads="1"/>
          </p:cNvPicPr>
          <p:nvPr/>
        </p:nvPicPr>
        <p:blipFill>
          <a:blip r:embed="rId4"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46982" y="937887"/>
            <a:ext cx="1319459" cy="131945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1305267" y="6264169"/>
            <a:ext cx="781947" cy="400110"/>
          </a:xfrm>
          <a:prstGeom prst="rect">
            <a:avLst/>
          </a:prstGeom>
          <a:noFill/>
        </p:spPr>
        <p:txBody>
          <a:bodyPr wrap="square" rtlCol="0">
            <a:spAutoFit/>
          </a:bodyPr>
          <a:lstStyle/>
          <a:p>
            <a:pPr algn="r"/>
            <a:r>
              <a:rPr lang="en-US" sz="2000" dirty="0">
                <a:solidFill>
                  <a:schemeClr val="accent3"/>
                </a:solidFill>
                <a:latin typeface="FontAwesome" pitchFamily="2" charset="0"/>
              </a:rPr>
              <a:t></a:t>
            </a:r>
            <a:endParaRPr lang="en-US" dirty="0">
              <a:solidFill>
                <a:schemeClr val="accent3"/>
              </a:solidFill>
              <a:latin typeface="FontAwesome" pitchFamily="2" charset="0"/>
            </a:endParaRPr>
          </a:p>
        </p:txBody>
      </p:sp>
    </p:spTree>
    <p:extLst>
      <p:ext uri="{BB962C8B-B14F-4D97-AF65-F5344CB8AC3E}">
        <p14:creationId xmlns:p14="http://schemas.microsoft.com/office/powerpoint/2010/main" val="190024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p:pic>
      <p:sp>
        <p:nvSpPr>
          <p:cNvPr id="3" name="Rectangle 20"/>
          <p:cNvSpPr/>
          <p:nvPr/>
        </p:nvSpPr>
        <p:spPr>
          <a:xfrm flipH="1">
            <a:off x="4227346" y="-1"/>
            <a:ext cx="6061305" cy="6858001"/>
          </a:xfrm>
          <a:custGeom>
            <a:avLst/>
            <a:gdLst>
              <a:gd name="connsiteX0" fmla="*/ 0 w 6018663"/>
              <a:gd name="connsiteY0" fmla="*/ 0 h 6858000"/>
              <a:gd name="connsiteX1" fmla="*/ 6018663 w 6018663"/>
              <a:gd name="connsiteY1" fmla="*/ 0 h 6858000"/>
              <a:gd name="connsiteX2" fmla="*/ 6018663 w 6018663"/>
              <a:gd name="connsiteY2" fmla="*/ 6858000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3038396 w 6018663"/>
              <a:gd name="connsiteY2" fmla="*/ 6874934 h 6874934"/>
              <a:gd name="connsiteX3" fmla="*/ 0 w 6018663"/>
              <a:gd name="connsiteY3" fmla="*/ 6858000 h 6874934"/>
              <a:gd name="connsiteX4" fmla="*/ 0 w 6018663"/>
              <a:gd name="connsiteY4" fmla="*/ 0 h 6874934"/>
              <a:gd name="connsiteX0" fmla="*/ 0 w 6018663"/>
              <a:gd name="connsiteY0" fmla="*/ 0 h 6858000"/>
              <a:gd name="connsiteX1" fmla="*/ 6018663 w 6018663"/>
              <a:gd name="connsiteY1" fmla="*/ 0 h 6858000"/>
              <a:gd name="connsiteX2" fmla="*/ 2716663 w 6018663"/>
              <a:gd name="connsiteY2" fmla="*/ 6824134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2767463 w 6018663"/>
              <a:gd name="connsiteY2" fmla="*/ 6874934 h 6874934"/>
              <a:gd name="connsiteX3" fmla="*/ 0 w 6018663"/>
              <a:gd name="connsiteY3" fmla="*/ 6858000 h 6874934"/>
              <a:gd name="connsiteX4" fmla="*/ 0 w 6018663"/>
              <a:gd name="connsiteY4" fmla="*/ 0 h 6874934"/>
              <a:gd name="connsiteX0" fmla="*/ 0 w 6018663"/>
              <a:gd name="connsiteY0" fmla="*/ 0 h 6874934"/>
              <a:gd name="connsiteX1" fmla="*/ 6018663 w 6018663"/>
              <a:gd name="connsiteY1" fmla="*/ 0 h 6874934"/>
              <a:gd name="connsiteX2" fmla="*/ 2790041 w 6018663"/>
              <a:gd name="connsiteY2" fmla="*/ 6874934 h 6874934"/>
              <a:gd name="connsiteX3" fmla="*/ 0 w 6018663"/>
              <a:gd name="connsiteY3" fmla="*/ 6858000 h 6874934"/>
              <a:gd name="connsiteX4" fmla="*/ 0 w 6018663"/>
              <a:gd name="connsiteY4" fmla="*/ 0 h 6874934"/>
              <a:gd name="connsiteX0" fmla="*/ 0 w 6018663"/>
              <a:gd name="connsiteY0" fmla="*/ 0 h 6900307"/>
              <a:gd name="connsiteX1" fmla="*/ 6018663 w 6018663"/>
              <a:gd name="connsiteY1" fmla="*/ 0 h 6900307"/>
              <a:gd name="connsiteX2" fmla="*/ 2790041 w 6018663"/>
              <a:gd name="connsiteY2" fmla="*/ 6874934 h 6900307"/>
              <a:gd name="connsiteX3" fmla="*/ 0 w 6018663"/>
              <a:gd name="connsiteY3" fmla="*/ 6900307 h 6900307"/>
              <a:gd name="connsiteX4" fmla="*/ 0 w 6018663"/>
              <a:gd name="connsiteY4" fmla="*/ 0 h 6900307"/>
              <a:gd name="connsiteX0" fmla="*/ 14068 w 6032731"/>
              <a:gd name="connsiteY0" fmla="*/ 0 h 6886205"/>
              <a:gd name="connsiteX1" fmla="*/ 6032731 w 6032731"/>
              <a:gd name="connsiteY1" fmla="*/ 0 h 6886205"/>
              <a:gd name="connsiteX2" fmla="*/ 2804109 w 6032731"/>
              <a:gd name="connsiteY2" fmla="*/ 6874934 h 6886205"/>
              <a:gd name="connsiteX3" fmla="*/ 0 w 6032731"/>
              <a:gd name="connsiteY3" fmla="*/ 6886205 h 6886205"/>
              <a:gd name="connsiteX4" fmla="*/ 14068 w 6032731"/>
              <a:gd name="connsiteY4" fmla="*/ 0 h 6886205"/>
              <a:gd name="connsiteX0" fmla="*/ 28355 w 6047018"/>
              <a:gd name="connsiteY0" fmla="*/ 0 h 6886205"/>
              <a:gd name="connsiteX1" fmla="*/ 6047018 w 6047018"/>
              <a:gd name="connsiteY1" fmla="*/ 0 h 6886205"/>
              <a:gd name="connsiteX2" fmla="*/ 2818396 w 6047018"/>
              <a:gd name="connsiteY2" fmla="*/ 6874934 h 6886205"/>
              <a:gd name="connsiteX3" fmla="*/ 0 w 6047018"/>
              <a:gd name="connsiteY3" fmla="*/ 6886205 h 6886205"/>
              <a:gd name="connsiteX4" fmla="*/ 28355 w 6047018"/>
              <a:gd name="connsiteY4" fmla="*/ 0 h 6886205"/>
              <a:gd name="connsiteX0" fmla="*/ 42642 w 6061305"/>
              <a:gd name="connsiteY0" fmla="*/ 0 h 6874934"/>
              <a:gd name="connsiteX1" fmla="*/ 6061305 w 6061305"/>
              <a:gd name="connsiteY1" fmla="*/ 0 h 6874934"/>
              <a:gd name="connsiteX2" fmla="*/ 2832683 w 6061305"/>
              <a:gd name="connsiteY2" fmla="*/ 6874934 h 6874934"/>
              <a:gd name="connsiteX3" fmla="*/ 0 w 6061305"/>
              <a:gd name="connsiteY3" fmla="*/ 6871882 h 6874934"/>
              <a:gd name="connsiteX4" fmla="*/ 42642 w 6061305"/>
              <a:gd name="connsiteY4" fmla="*/ 0 h 68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05" h="6874934">
                <a:moveTo>
                  <a:pt x="42642" y="0"/>
                </a:moveTo>
                <a:lnTo>
                  <a:pt x="6061305" y="0"/>
                </a:lnTo>
                <a:lnTo>
                  <a:pt x="2832683" y="6874934"/>
                </a:lnTo>
                <a:lnTo>
                  <a:pt x="0" y="6871882"/>
                </a:lnTo>
                <a:cubicBezTo>
                  <a:pt x="4689" y="4576480"/>
                  <a:pt x="37953" y="2295402"/>
                  <a:pt x="426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grpSp>
        <p:nvGrpSpPr>
          <p:cNvPr id="34" name="Group 33"/>
          <p:cNvGrpSpPr/>
          <p:nvPr/>
        </p:nvGrpSpPr>
        <p:grpSpPr>
          <a:xfrm>
            <a:off x="8073715" y="183012"/>
            <a:ext cx="1690722" cy="2259864"/>
            <a:chOff x="5766278" y="816067"/>
            <a:chExt cx="1690722" cy="2259864"/>
          </a:xfrm>
        </p:grpSpPr>
        <p:sp>
          <p:nvSpPr>
            <p:cNvPr id="21" name="Oval 20"/>
            <p:cNvSpPr/>
            <p:nvPr/>
          </p:nvSpPr>
          <p:spPr>
            <a:xfrm>
              <a:off x="5766278" y="1429133"/>
              <a:ext cx="1646798" cy="1646798"/>
            </a:xfrm>
            <a:prstGeom prst="ellipse">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6573268" y="1080310"/>
              <a:ext cx="0" cy="1177036"/>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559608" y="816067"/>
              <a:ext cx="570245" cy="1436465"/>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567098" y="1314521"/>
              <a:ext cx="889902" cy="938011"/>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934761" y="1597616"/>
              <a:ext cx="1309832" cy="1309832"/>
            </a:xfrm>
            <a:prstGeom prst="rect">
              <a:avLst/>
            </a:prstGeom>
          </p:spPr>
        </p:pic>
      </p:grpSp>
      <p:sp>
        <p:nvSpPr>
          <p:cNvPr id="4" name="Freeform 3"/>
          <p:cNvSpPr/>
          <p:nvPr/>
        </p:nvSpPr>
        <p:spPr>
          <a:xfrm flipH="1">
            <a:off x="3041643" y="0"/>
            <a:ext cx="3879901" cy="68580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flipH="1">
            <a:off x="1828799" y="0"/>
            <a:ext cx="3914421" cy="6858000"/>
          </a:xfrm>
          <a:custGeom>
            <a:avLst/>
            <a:gdLst>
              <a:gd name="connsiteX0" fmla="*/ 3226165 w 3914421"/>
              <a:gd name="connsiteY0" fmla="*/ 0 h 6858000"/>
              <a:gd name="connsiteX1" fmla="*/ 3914421 w 3914421"/>
              <a:gd name="connsiteY1" fmla="*/ 0 h 6858000"/>
              <a:gd name="connsiteX2" fmla="*/ 688257 w 3914421"/>
              <a:gd name="connsiteY2" fmla="*/ 6858000 h 6858000"/>
              <a:gd name="connsiteX3" fmla="*/ 0 w 39144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14421" h="6858000">
                <a:moveTo>
                  <a:pt x="3226165" y="0"/>
                </a:moveTo>
                <a:lnTo>
                  <a:pt x="3914421" y="0"/>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21785" y="0"/>
            <a:ext cx="19702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p:cNvSpPr txBox="1"/>
          <p:nvPr/>
        </p:nvSpPr>
        <p:spPr>
          <a:xfrm>
            <a:off x="8004393" y="3259793"/>
            <a:ext cx="2666784"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latin typeface="Montserrat" charset="0"/>
                <a:ea typeface="Montserrat" charset="0"/>
                <a:cs typeface="Montserrat" charset="0"/>
              </a:rPr>
              <a:t>Reliable.</a:t>
            </a:r>
          </a:p>
        </p:txBody>
      </p:sp>
      <p:sp>
        <p:nvSpPr>
          <p:cNvPr id="12" name="Rectangle 11"/>
          <p:cNvSpPr/>
          <p:nvPr/>
        </p:nvSpPr>
        <p:spPr>
          <a:xfrm>
            <a:off x="5793649" y="3359026"/>
            <a:ext cx="1869312" cy="355533"/>
          </a:xfrm>
          <a:custGeom>
            <a:avLst/>
            <a:gdLst>
              <a:gd name="connsiteX0" fmla="*/ 0 w 1922065"/>
              <a:gd name="connsiteY0" fmla="*/ 0 h 346741"/>
              <a:gd name="connsiteX1" fmla="*/ 1922065 w 1922065"/>
              <a:gd name="connsiteY1" fmla="*/ 0 h 346741"/>
              <a:gd name="connsiteX2" fmla="*/ 1922065 w 1922065"/>
              <a:gd name="connsiteY2" fmla="*/ 346741 h 346741"/>
              <a:gd name="connsiteX3" fmla="*/ 0 w 1922065"/>
              <a:gd name="connsiteY3" fmla="*/ 346741 h 346741"/>
              <a:gd name="connsiteX4" fmla="*/ 0 w 1922065"/>
              <a:gd name="connsiteY4" fmla="*/ 0 h 346741"/>
              <a:gd name="connsiteX0" fmla="*/ 0 w 1922065"/>
              <a:gd name="connsiteY0" fmla="*/ 0 h 346741"/>
              <a:gd name="connsiteX1" fmla="*/ 1922065 w 1922065"/>
              <a:gd name="connsiteY1" fmla="*/ 0 h 346741"/>
              <a:gd name="connsiteX2" fmla="*/ 1922065 w 1922065"/>
              <a:gd name="connsiteY2" fmla="*/ 346741 h 346741"/>
              <a:gd name="connsiteX3" fmla="*/ 228600 w 1922065"/>
              <a:gd name="connsiteY3" fmla="*/ 337948 h 346741"/>
              <a:gd name="connsiteX4" fmla="*/ 0 w 1922065"/>
              <a:gd name="connsiteY4" fmla="*/ 0 h 346741"/>
              <a:gd name="connsiteX0" fmla="*/ 0 w 1869312"/>
              <a:gd name="connsiteY0" fmla="*/ 0 h 355533"/>
              <a:gd name="connsiteX1" fmla="*/ 1869312 w 1869312"/>
              <a:gd name="connsiteY1" fmla="*/ 8792 h 355533"/>
              <a:gd name="connsiteX2" fmla="*/ 1869312 w 1869312"/>
              <a:gd name="connsiteY2" fmla="*/ 355533 h 355533"/>
              <a:gd name="connsiteX3" fmla="*/ 175847 w 1869312"/>
              <a:gd name="connsiteY3" fmla="*/ 346740 h 355533"/>
              <a:gd name="connsiteX4" fmla="*/ 0 w 1869312"/>
              <a:gd name="connsiteY4" fmla="*/ 0 h 355533"/>
              <a:gd name="connsiteX0" fmla="*/ 0 w 1869312"/>
              <a:gd name="connsiteY0" fmla="*/ 0 h 355533"/>
              <a:gd name="connsiteX1" fmla="*/ 1869312 w 1869312"/>
              <a:gd name="connsiteY1" fmla="*/ 8792 h 355533"/>
              <a:gd name="connsiteX2" fmla="*/ 1869312 w 1869312"/>
              <a:gd name="connsiteY2" fmla="*/ 355533 h 355533"/>
              <a:gd name="connsiteX3" fmla="*/ 166322 w 1869312"/>
              <a:gd name="connsiteY3" fmla="*/ 353090 h 355533"/>
              <a:gd name="connsiteX4" fmla="*/ 0 w 1869312"/>
              <a:gd name="connsiteY4" fmla="*/ 0 h 35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312" h="355533">
                <a:moveTo>
                  <a:pt x="0" y="0"/>
                </a:moveTo>
                <a:lnTo>
                  <a:pt x="1869312" y="8792"/>
                </a:lnTo>
                <a:lnTo>
                  <a:pt x="1869312" y="355533"/>
                </a:lnTo>
                <a:lnTo>
                  <a:pt x="166322" y="3530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Tree>
    <p:extLst>
      <p:ext uri="{BB962C8B-B14F-4D97-AF65-F5344CB8AC3E}">
        <p14:creationId xmlns:p14="http://schemas.microsoft.com/office/powerpoint/2010/main" val="334106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5"/>
          <p:cNvGraphicFramePr>
            <a:graphicFrameLocks/>
          </p:cNvGraphicFramePr>
          <p:nvPr>
            <p:extLst>
              <p:ext uri="{D42A27DB-BD31-4B8C-83A1-F6EECF244321}">
                <p14:modId xmlns:p14="http://schemas.microsoft.com/office/powerpoint/2010/main" val="3178103511"/>
              </p:ext>
            </p:extLst>
          </p:nvPr>
        </p:nvGraphicFramePr>
        <p:xfrm>
          <a:off x="1299897" y="1777733"/>
          <a:ext cx="9592206" cy="4093296"/>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3713809" y="548752"/>
            <a:ext cx="5086230" cy="968025"/>
            <a:chOff x="4176663" y="665164"/>
            <a:chExt cx="5086230" cy="968025"/>
          </a:xfrm>
        </p:grpSpPr>
        <p:sp>
          <p:nvSpPr>
            <p:cNvPr id="4" name="TextBox 3"/>
            <p:cNvSpPr txBox="1"/>
            <p:nvPr/>
          </p:nvSpPr>
          <p:spPr>
            <a:xfrm>
              <a:off x="4556155" y="665164"/>
              <a:ext cx="4706738" cy="646331"/>
            </a:xfrm>
            <a:prstGeom prst="rect">
              <a:avLst/>
            </a:prstGeom>
            <a:noFill/>
          </p:spPr>
          <p:txBody>
            <a:bodyPr wrap="none" rtlCol="0">
              <a:spAutoFit/>
            </a:bodyPr>
            <a:lstStyle/>
            <a:p>
              <a:r>
                <a:rPr lang="en-US" sz="3600" b="1" dirty="0" err="1">
                  <a:solidFill>
                    <a:schemeClr val="tx2"/>
                  </a:solidFill>
                  <a:latin typeface="Montserrat" charset="0"/>
                  <a:ea typeface="Montserrat" charset="0"/>
                  <a:cs typeface="Montserrat" charset="0"/>
                </a:rPr>
                <a:t>RisingStack</a:t>
              </a:r>
              <a:r>
                <a:rPr lang="en-US" sz="3600" b="1" dirty="0">
                  <a:solidFill>
                    <a:schemeClr val="tx2"/>
                  </a:solidFill>
                  <a:latin typeface="Montserrat" charset="0"/>
                  <a:ea typeface="Montserrat" charset="0"/>
                  <a:cs typeface="Montserrat" charset="0"/>
                </a:rPr>
                <a:t> Survey</a:t>
              </a:r>
            </a:p>
          </p:txBody>
        </p:sp>
        <p:sp>
          <p:nvSpPr>
            <p:cNvPr id="5" name="Rectangle 4"/>
            <p:cNvSpPr/>
            <p:nvPr/>
          </p:nvSpPr>
          <p:spPr>
            <a:xfrm>
              <a:off x="4176663" y="789046"/>
              <a:ext cx="274320"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 name="Rectangle 5"/>
            <p:cNvSpPr/>
            <p:nvPr/>
          </p:nvSpPr>
          <p:spPr>
            <a:xfrm>
              <a:off x="4556155" y="1294635"/>
              <a:ext cx="3635034" cy="338554"/>
            </a:xfrm>
            <a:prstGeom prst="rect">
              <a:avLst/>
            </a:prstGeom>
          </p:spPr>
          <p:txBody>
            <a:bodyPr wrap="none">
              <a:spAutoFit/>
            </a:bodyPr>
            <a:lstStyle/>
            <a:p>
              <a:r>
                <a:rPr lang="en-US" sz="1600" dirty="0">
                  <a:solidFill>
                    <a:schemeClr val="tx2"/>
                  </a:solidFill>
                  <a:latin typeface="Open Sans Light" charset="0"/>
                  <a:ea typeface="Open Sans Light" charset="0"/>
                  <a:cs typeface="Open Sans Light" charset="0"/>
                </a:rPr>
                <a:t>How do you debug your applications?</a:t>
              </a:r>
              <a:endParaRPr lang="en-US" sz="1600" dirty="0">
                <a:latin typeface="Open Sans" charset="0"/>
              </a:endParaRPr>
            </a:p>
          </p:txBody>
        </p:sp>
      </p:grpSp>
    </p:spTree>
    <p:extLst>
      <p:ext uri="{BB962C8B-B14F-4D97-AF65-F5344CB8AC3E}">
        <p14:creationId xmlns:p14="http://schemas.microsoft.com/office/powerpoint/2010/main" val="203918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Logpoint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8406"/>
          <a:stretch/>
        </p:blipFill>
        <p:spPr>
          <a:xfrm>
            <a:off x="40551" y="0"/>
            <a:ext cx="12151449" cy="6260634"/>
          </a:xfrm>
          <a:prstGeom prst="rect">
            <a:avLst/>
          </a:prstGeom>
        </p:spPr>
      </p:pic>
    </p:spTree>
    <p:extLst>
      <p:ext uri="{BB962C8B-B14F-4D97-AF65-F5344CB8AC3E}">
        <p14:creationId xmlns:p14="http://schemas.microsoft.com/office/powerpoint/2010/main" val="6742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5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imps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646"/>
          <a:stretch/>
        </p:blipFill>
        <p:spPr>
          <a:xfrm>
            <a:off x="910418" y="397564"/>
            <a:ext cx="10291149" cy="5751443"/>
          </a:xfrm>
          <a:prstGeom prst="rect">
            <a:avLst/>
          </a:prstGeom>
        </p:spPr>
      </p:pic>
    </p:spTree>
    <p:extLst>
      <p:ext uri="{BB962C8B-B14F-4D97-AF65-F5344CB8AC3E}">
        <p14:creationId xmlns:p14="http://schemas.microsoft.com/office/powerpoint/2010/main" val="13403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p:pic>
      <p:sp>
        <p:nvSpPr>
          <p:cNvPr id="3" name="Rectangle 20"/>
          <p:cNvSpPr/>
          <p:nvPr/>
        </p:nvSpPr>
        <p:spPr>
          <a:xfrm flipH="1">
            <a:off x="4227346" y="-1"/>
            <a:ext cx="6061305" cy="6858001"/>
          </a:xfrm>
          <a:custGeom>
            <a:avLst/>
            <a:gdLst>
              <a:gd name="connsiteX0" fmla="*/ 0 w 6018663"/>
              <a:gd name="connsiteY0" fmla="*/ 0 h 6858000"/>
              <a:gd name="connsiteX1" fmla="*/ 6018663 w 6018663"/>
              <a:gd name="connsiteY1" fmla="*/ 0 h 6858000"/>
              <a:gd name="connsiteX2" fmla="*/ 6018663 w 6018663"/>
              <a:gd name="connsiteY2" fmla="*/ 6858000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3038396 w 6018663"/>
              <a:gd name="connsiteY2" fmla="*/ 6874934 h 6874934"/>
              <a:gd name="connsiteX3" fmla="*/ 0 w 6018663"/>
              <a:gd name="connsiteY3" fmla="*/ 6858000 h 6874934"/>
              <a:gd name="connsiteX4" fmla="*/ 0 w 6018663"/>
              <a:gd name="connsiteY4" fmla="*/ 0 h 6874934"/>
              <a:gd name="connsiteX0" fmla="*/ 0 w 6018663"/>
              <a:gd name="connsiteY0" fmla="*/ 0 h 6858000"/>
              <a:gd name="connsiteX1" fmla="*/ 6018663 w 6018663"/>
              <a:gd name="connsiteY1" fmla="*/ 0 h 6858000"/>
              <a:gd name="connsiteX2" fmla="*/ 2716663 w 6018663"/>
              <a:gd name="connsiteY2" fmla="*/ 6824134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2767463 w 6018663"/>
              <a:gd name="connsiteY2" fmla="*/ 6874934 h 6874934"/>
              <a:gd name="connsiteX3" fmla="*/ 0 w 6018663"/>
              <a:gd name="connsiteY3" fmla="*/ 6858000 h 6874934"/>
              <a:gd name="connsiteX4" fmla="*/ 0 w 6018663"/>
              <a:gd name="connsiteY4" fmla="*/ 0 h 6874934"/>
              <a:gd name="connsiteX0" fmla="*/ 0 w 6018663"/>
              <a:gd name="connsiteY0" fmla="*/ 0 h 6874934"/>
              <a:gd name="connsiteX1" fmla="*/ 6018663 w 6018663"/>
              <a:gd name="connsiteY1" fmla="*/ 0 h 6874934"/>
              <a:gd name="connsiteX2" fmla="*/ 2790041 w 6018663"/>
              <a:gd name="connsiteY2" fmla="*/ 6874934 h 6874934"/>
              <a:gd name="connsiteX3" fmla="*/ 0 w 6018663"/>
              <a:gd name="connsiteY3" fmla="*/ 6858000 h 6874934"/>
              <a:gd name="connsiteX4" fmla="*/ 0 w 6018663"/>
              <a:gd name="connsiteY4" fmla="*/ 0 h 6874934"/>
              <a:gd name="connsiteX0" fmla="*/ 0 w 6018663"/>
              <a:gd name="connsiteY0" fmla="*/ 0 h 6900307"/>
              <a:gd name="connsiteX1" fmla="*/ 6018663 w 6018663"/>
              <a:gd name="connsiteY1" fmla="*/ 0 h 6900307"/>
              <a:gd name="connsiteX2" fmla="*/ 2790041 w 6018663"/>
              <a:gd name="connsiteY2" fmla="*/ 6874934 h 6900307"/>
              <a:gd name="connsiteX3" fmla="*/ 0 w 6018663"/>
              <a:gd name="connsiteY3" fmla="*/ 6900307 h 6900307"/>
              <a:gd name="connsiteX4" fmla="*/ 0 w 6018663"/>
              <a:gd name="connsiteY4" fmla="*/ 0 h 6900307"/>
              <a:gd name="connsiteX0" fmla="*/ 14068 w 6032731"/>
              <a:gd name="connsiteY0" fmla="*/ 0 h 6886205"/>
              <a:gd name="connsiteX1" fmla="*/ 6032731 w 6032731"/>
              <a:gd name="connsiteY1" fmla="*/ 0 h 6886205"/>
              <a:gd name="connsiteX2" fmla="*/ 2804109 w 6032731"/>
              <a:gd name="connsiteY2" fmla="*/ 6874934 h 6886205"/>
              <a:gd name="connsiteX3" fmla="*/ 0 w 6032731"/>
              <a:gd name="connsiteY3" fmla="*/ 6886205 h 6886205"/>
              <a:gd name="connsiteX4" fmla="*/ 14068 w 6032731"/>
              <a:gd name="connsiteY4" fmla="*/ 0 h 6886205"/>
              <a:gd name="connsiteX0" fmla="*/ 28355 w 6047018"/>
              <a:gd name="connsiteY0" fmla="*/ 0 h 6886205"/>
              <a:gd name="connsiteX1" fmla="*/ 6047018 w 6047018"/>
              <a:gd name="connsiteY1" fmla="*/ 0 h 6886205"/>
              <a:gd name="connsiteX2" fmla="*/ 2818396 w 6047018"/>
              <a:gd name="connsiteY2" fmla="*/ 6874934 h 6886205"/>
              <a:gd name="connsiteX3" fmla="*/ 0 w 6047018"/>
              <a:gd name="connsiteY3" fmla="*/ 6886205 h 6886205"/>
              <a:gd name="connsiteX4" fmla="*/ 28355 w 6047018"/>
              <a:gd name="connsiteY4" fmla="*/ 0 h 6886205"/>
              <a:gd name="connsiteX0" fmla="*/ 42642 w 6061305"/>
              <a:gd name="connsiteY0" fmla="*/ 0 h 6874934"/>
              <a:gd name="connsiteX1" fmla="*/ 6061305 w 6061305"/>
              <a:gd name="connsiteY1" fmla="*/ 0 h 6874934"/>
              <a:gd name="connsiteX2" fmla="*/ 2832683 w 6061305"/>
              <a:gd name="connsiteY2" fmla="*/ 6874934 h 6874934"/>
              <a:gd name="connsiteX3" fmla="*/ 0 w 6061305"/>
              <a:gd name="connsiteY3" fmla="*/ 6871882 h 6874934"/>
              <a:gd name="connsiteX4" fmla="*/ 42642 w 6061305"/>
              <a:gd name="connsiteY4" fmla="*/ 0 h 68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05" h="6874934">
                <a:moveTo>
                  <a:pt x="42642" y="0"/>
                </a:moveTo>
                <a:lnTo>
                  <a:pt x="6061305" y="0"/>
                </a:lnTo>
                <a:lnTo>
                  <a:pt x="2832683" y="6874934"/>
                </a:lnTo>
                <a:lnTo>
                  <a:pt x="0" y="6871882"/>
                </a:lnTo>
                <a:cubicBezTo>
                  <a:pt x="4689" y="4576480"/>
                  <a:pt x="37953" y="2295402"/>
                  <a:pt x="426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 name="Freeform 3"/>
          <p:cNvSpPr/>
          <p:nvPr/>
        </p:nvSpPr>
        <p:spPr>
          <a:xfrm flipH="1">
            <a:off x="3041643" y="0"/>
            <a:ext cx="3879901" cy="68580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flipH="1">
            <a:off x="1828799" y="0"/>
            <a:ext cx="3914421" cy="6858000"/>
          </a:xfrm>
          <a:custGeom>
            <a:avLst/>
            <a:gdLst>
              <a:gd name="connsiteX0" fmla="*/ 3226165 w 3914421"/>
              <a:gd name="connsiteY0" fmla="*/ 0 h 6858000"/>
              <a:gd name="connsiteX1" fmla="*/ 3914421 w 3914421"/>
              <a:gd name="connsiteY1" fmla="*/ 0 h 6858000"/>
              <a:gd name="connsiteX2" fmla="*/ 688257 w 3914421"/>
              <a:gd name="connsiteY2" fmla="*/ 6858000 h 6858000"/>
              <a:gd name="connsiteX3" fmla="*/ 0 w 39144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14421" h="6858000">
                <a:moveTo>
                  <a:pt x="3226165" y="0"/>
                </a:moveTo>
                <a:lnTo>
                  <a:pt x="3914421" y="0"/>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21785" y="0"/>
            <a:ext cx="19702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p:cNvSpPr txBox="1"/>
          <p:nvPr/>
        </p:nvSpPr>
        <p:spPr>
          <a:xfrm>
            <a:off x="8004393" y="3259793"/>
            <a:ext cx="2666784"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latin typeface="Montserrat" charset="0"/>
                <a:ea typeface="Montserrat" charset="0"/>
                <a:cs typeface="Montserrat" charset="0"/>
              </a:rPr>
              <a:t>Useable.</a:t>
            </a:r>
          </a:p>
        </p:txBody>
      </p:sp>
      <p:sp>
        <p:nvSpPr>
          <p:cNvPr id="12" name="Rectangle 11"/>
          <p:cNvSpPr/>
          <p:nvPr/>
        </p:nvSpPr>
        <p:spPr>
          <a:xfrm>
            <a:off x="5793649" y="3359026"/>
            <a:ext cx="1869312" cy="355533"/>
          </a:xfrm>
          <a:custGeom>
            <a:avLst/>
            <a:gdLst>
              <a:gd name="connsiteX0" fmla="*/ 0 w 1922065"/>
              <a:gd name="connsiteY0" fmla="*/ 0 h 346741"/>
              <a:gd name="connsiteX1" fmla="*/ 1922065 w 1922065"/>
              <a:gd name="connsiteY1" fmla="*/ 0 h 346741"/>
              <a:gd name="connsiteX2" fmla="*/ 1922065 w 1922065"/>
              <a:gd name="connsiteY2" fmla="*/ 346741 h 346741"/>
              <a:gd name="connsiteX3" fmla="*/ 0 w 1922065"/>
              <a:gd name="connsiteY3" fmla="*/ 346741 h 346741"/>
              <a:gd name="connsiteX4" fmla="*/ 0 w 1922065"/>
              <a:gd name="connsiteY4" fmla="*/ 0 h 346741"/>
              <a:gd name="connsiteX0" fmla="*/ 0 w 1922065"/>
              <a:gd name="connsiteY0" fmla="*/ 0 h 346741"/>
              <a:gd name="connsiteX1" fmla="*/ 1922065 w 1922065"/>
              <a:gd name="connsiteY1" fmla="*/ 0 h 346741"/>
              <a:gd name="connsiteX2" fmla="*/ 1922065 w 1922065"/>
              <a:gd name="connsiteY2" fmla="*/ 346741 h 346741"/>
              <a:gd name="connsiteX3" fmla="*/ 228600 w 1922065"/>
              <a:gd name="connsiteY3" fmla="*/ 337948 h 346741"/>
              <a:gd name="connsiteX4" fmla="*/ 0 w 1922065"/>
              <a:gd name="connsiteY4" fmla="*/ 0 h 346741"/>
              <a:gd name="connsiteX0" fmla="*/ 0 w 1869312"/>
              <a:gd name="connsiteY0" fmla="*/ 0 h 355533"/>
              <a:gd name="connsiteX1" fmla="*/ 1869312 w 1869312"/>
              <a:gd name="connsiteY1" fmla="*/ 8792 h 355533"/>
              <a:gd name="connsiteX2" fmla="*/ 1869312 w 1869312"/>
              <a:gd name="connsiteY2" fmla="*/ 355533 h 355533"/>
              <a:gd name="connsiteX3" fmla="*/ 175847 w 1869312"/>
              <a:gd name="connsiteY3" fmla="*/ 346740 h 355533"/>
              <a:gd name="connsiteX4" fmla="*/ 0 w 1869312"/>
              <a:gd name="connsiteY4" fmla="*/ 0 h 355533"/>
              <a:gd name="connsiteX0" fmla="*/ 0 w 1869312"/>
              <a:gd name="connsiteY0" fmla="*/ 0 h 355533"/>
              <a:gd name="connsiteX1" fmla="*/ 1869312 w 1869312"/>
              <a:gd name="connsiteY1" fmla="*/ 8792 h 355533"/>
              <a:gd name="connsiteX2" fmla="*/ 1869312 w 1869312"/>
              <a:gd name="connsiteY2" fmla="*/ 355533 h 355533"/>
              <a:gd name="connsiteX3" fmla="*/ 166322 w 1869312"/>
              <a:gd name="connsiteY3" fmla="*/ 353090 h 355533"/>
              <a:gd name="connsiteX4" fmla="*/ 0 w 1869312"/>
              <a:gd name="connsiteY4" fmla="*/ 0 h 35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312" h="355533">
                <a:moveTo>
                  <a:pt x="0" y="0"/>
                </a:moveTo>
                <a:lnTo>
                  <a:pt x="1869312" y="8792"/>
                </a:lnTo>
                <a:lnTo>
                  <a:pt x="1869312" y="355533"/>
                </a:lnTo>
                <a:lnTo>
                  <a:pt x="166322" y="3530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1" name="Oval 20"/>
          <p:cNvSpPr/>
          <p:nvPr/>
        </p:nvSpPr>
        <p:spPr>
          <a:xfrm>
            <a:off x="8073715" y="796078"/>
            <a:ext cx="1646798" cy="1646798"/>
          </a:xfrm>
          <a:prstGeom prst="ellipse">
            <a:avLst/>
          </a:prstGeom>
          <a:noFill/>
          <a:ln w="889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8880705" y="447255"/>
            <a:ext cx="0" cy="1177036"/>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867045" y="183012"/>
            <a:ext cx="570245" cy="1436465"/>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8874535" y="681466"/>
            <a:ext cx="889902" cy="938011"/>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email">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8207542" y="929906"/>
            <a:ext cx="1379144" cy="1379144"/>
          </a:xfrm>
          <a:prstGeom prst="rect">
            <a:avLst/>
          </a:prstGeom>
        </p:spPr>
      </p:pic>
    </p:spTree>
    <p:extLst>
      <p:ext uri="{BB962C8B-B14F-4D97-AF65-F5344CB8AC3E}">
        <p14:creationId xmlns:p14="http://schemas.microsoft.com/office/powerpoint/2010/main" val="4149040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03199" y="4302627"/>
            <a:ext cx="2307236" cy="430887"/>
          </a:xfrm>
          <a:prstGeom prst="rect">
            <a:avLst/>
          </a:prstGeom>
        </p:spPr>
        <p:txBody>
          <a:bodyPr wrap="square">
            <a:spAutoFit/>
          </a:bodyPr>
          <a:lstStyle/>
          <a:p>
            <a:pPr algn="ctr"/>
            <a:r>
              <a:rPr lang="en-US" sz="2200" b="1" dirty="0">
                <a:solidFill>
                  <a:schemeClr val="tx2"/>
                </a:solidFill>
                <a:latin typeface="Montserrat" charset="0"/>
                <a:ea typeface="Montserrat" charset="0"/>
                <a:cs typeface="Montserrat" charset="0"/>
              </a:rPr>
              <a:t>Secure</a:t>
            </a:r>
          </a:p>
        </p:txBody>
      </p:sp>
      <p:sp>
        <p:nvSpPr>
          <p:cNvPr id="16" name="Rectangle 15"/>
          <p:cNvSpPr/>
          <p:nvPr/>
        </p:nvSpPr>
        <p:spPr>
          <a:xfrm>
            <a:off x="3555881" y="4302627"/>
            <a:ext cx="2307236" cy="430887"/>
          </a:xfrm>
          <a:prstGeom prst="rect">
            <a:avLst/>
          </a:prstGeom>
        </p:spPr>
        <p:txBody>
          <a:bodyPr wrap="square">
            <a:spAutoFit/>
          </a:bodyPr>
          <a:lstStyle/>
          <a:p>
            <a:pPr algn="ctr"/>
            <a:r>
              <a:rPr lang="en-US" sz="2200" b="1" dirty="0">
                <a:solidFill>
                  <a:schemeClr val="tx2"/>
                </a:solidFill>
                <a:latin typeface="Montserrat" charset="0"/>
                <a:ea typeface="Montserrat" charset="0"/>
                <a:cs typeface="Montserrat" charset="0"/>
              </a:rPr>
              <a:t>Interoperable</a:t>
            </a:r>
          </a:p>
        </p:txBody>
      </p:sp>
      <p:sp>
        <p:nvSpPr>
          <p:cNvPr id="25" name="Rectangle 24"/>
          <p:cNvSpPr/>
          <p:nvPr/>
        </p:nvSpPr>
        <p:spPr>
          <a:xfrm>
            <a:off x="6422390" y="4302627"/>
            <a:ext cx="2307236" cy="430887"/>
          </a:xfrm>
          <a:prstGeom prst="rect">
            <a:avLst/>
          </a:prstGeom>
        </p:spPr>
        <p:txBody>
          <a:bodyPr wrap="square">
            <a:spAutoFit/>
          </a:bodyPr>
          <a:lstStyle/>
          <a:p>
            <a:pPr algn="ctr"/>
            <a:r>
              <a:rPr lang="en-US" sz="2200" b="1" dirty="0">
                <a:solidFill>
                  <a:schemeClr val="tx2"/>
                </a:solidFill>
                <a:latin typeface="Montserrat" charset="0"/>
                <a:ea typeface="Montserrat" charset="0"/>
                <a:cs typeface="Montserrat" charset="0"/>
              </a:rPr>
              <a:t>Deployment</a:t>
            </a:r>
          </a:p>
        </p:txBody>
      </p:sp>
      <p:sp>
        <p:nvSpPr>
          <p:cNvPr id="34" name="Rectangle 33"/>
          <p:cNvSpPr/>
          <p:nvPr/>
        </p:nvSpPr>
        <p:spPr>
          <a:xfrm>
            <a:off x="9263140" y="4302627"/>
            <a:ext cx="2307236" cy="430887"/>
          </a:xfrm>
          <a:prstGeom prst="rect">
            <a:avLst/>
          </a:prstGeom>
        </p:spPr>
        <p:txBody>
          <a:bodyPr wrap="square">
            <a:spAutoFit/>
          </a:bodyPr>
          <a:lstStyle/>
          <a:p>
            <a:pPr algn="ctr"/>
            <a:r>
              <a:rPr lang="en-US" sz="2200" b="1" dirty="0">
                <a:solidFill>
                  <a:schemeClr val="tx2"/>
                </a:solidFill>
                <a:latin typeface="Montserrat" charset="0"/>
                <a:ea typeface="Montserrat" charset="0"/>
                <a:cs typeface="Montserrat" charset="0"/>
              </a:rPr>
              <a:t>Ecosystem</a:t>
            </a:r>
          </a:p>
        </p:txBody>
      </p:sp>
      <p:grpSp>
        <p:nvGrpSpPr>
          <p:cNvPr id="40" name="Group 39"/>
          <p:cNvGrpSpPr/>
          <p:nvPr/>
        </p:nvGrpSpPr>
        <p:grpSpPr>
          <a:xfrm>
            <a:off x="4415597" y="567370"/>
            <a:ext cx="2579133" cy="646331"/>
            <a:chOff x="4176663" y="665164"/>
            <a:chExt cx="2579133" cy="646331"/>
          </a:xfrm>
        </p:grpSpPr>
        <p:sp>
          <p:nvSpPr>
            <p:cNvPr id="41" name="TextBox 40"/>
            <p:cNvSpPr txBox="1"/>
            <p:nvPr/>
          </p:nvSpPr>
          <p:spPr>
            <a:xfrm>
              <a:off x="4556155" y="665164"/>
              <a:ext cx="2199641" cy="646331"/>
            </a:xfrm>
            <a:prstGeom prst="rect">
              <a:avLst/>
            </a:prstGeom>
            <a:noFill/>
          </p:spPr>
          <p:txBody>
            <a:bodyPr wrap="none" rtlCol="0">
              <a:spAutoFit/>
            </a:bodyPr>
            <a:lstStyle/>
            <a:p>
              <a:r>
                <a:rPr lang="en-US" sz="3600" b="1" dirty="0" err="1">
                  <a:solidFill>
                    <a:schemeClr val="tx2"/>
                  </a:solidFill>
                  <a:latin typeface="Montserrat" charset="0"/>
                  <a:ea typeface="Montserrat" charset="0"/>
                  <a:cs typeface="Montserrat" charset="0"/>
                </a:rPr>
                <a:t>OpenFin</a:t>
              </a:r>
              <a:endParaRPr lang="en-US" sz="3600" b="1" dirty="0">
                <a:solidFill>
                  <a:schemeClr val="tx2"/>
                </a:solidFill>
                <a:latin typeface="Montserrat" charset="0"/>
                <a:ea typeface="Montserrat" charset="0"/>
                <a:cs typeface="Montserrat" charset="0"/>
              </a:endParaRPr>
            </a:p>
          </p:txBody>
        </p:sp>
        <p:sp>
          <p:nvSpPr>
            <p:cNvPr id="42" name="Rectangle 41"/>
            <p:cNvSpPr/>
            <p:nvPr/>
          </p:nvSpPr>
          <p:spPr>
            <a:xfrm>
              <a:off x="4176663" y="789046"/>
              <a:ext cx="274320" cy="393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5" name="Group 4"/>
          <p:cNvGrpSpPr/>
          <p:nvPr/>
        </p:nvGrpSpPr>
        <p:grpSpPr>
          <a:xfrm>
            <a:off x="1064224" y="2099655"/>
            <a:ext cx="1603988" cy="1864568"/>
            <a:chOff x="1064224" y="2099655"/>
            <a:chExt cx="1603988" cy="1864568"/>
          </a:xfrm>
        </p:grpSpPr>
        <p:sp>
          <p:nvSpPr>
            <p:cNvPr id="51" name="Rectangle 50"/>
            <p:cNvSpPr/>
            <p:nvPr/>
          </p:nvSpPr>
          <p:spPr>
            <a:xfrm rot="5400000">
              <a:off x="1059179" y="2355190"/>
              <a:ext cx="1614078" cy="160398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2" name="Rectangle 51"/>
            <p:cNvSpPr/>
            <p:nvPr/>
          </p:nvSpPr>
          <p:spPr>
            <a:xfrm>
              <a:off x="2165088" y="2101531"/>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3" name="Rectangle 52"/>
            <p:cNvSpPr/>
            <p:nvPr/>
          </p:nvSpPr>
          <p:spPr>
            <a:xfrm>
              <a:off x="1913889" y="2107426"/>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4" name="Rectangle 53"/>
            <p:cNvSpPr/>
            <p:nvPr/>
          </p:nvSpPr>
          <p:spPr>
            <a:xfrm>
              <a:off x="2424056" y="2099655"/>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60" name="Group 59"/>
          <p:cNvGrpSpPr/>
          <p:nvPr/>
        </p:nvGrpSpPr>
        <p:grpSpPr>
          <a:xfrm>
            <a:off x="3907505" y="2107426"/>
            <a:ext cx="1603988" cy="1864568"/>
            <a:chOff x="2369977" y="2811187"/>
            <a:chExt cx="2949735" cy="3428942"/>
          </a:xfrm>
        </p:grpSpPr>
        <p:sp>
          <p:nvSpPr>
            <p:cNvPr id="61" name="Rectangle 60"/>
            <p:cNvSpPr/>
            <p:nvPr/>
          </p:nvSpPr>
          <p:spPr>
            <a:xfrm rot="5400000">
              <a:off x="2360699" y="3281116"/>
              <a:ext cx="2968291" cy="29497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2" name="Rectangle 61"/>
            <p:cNvSpPr/>
            <p:nvPr/>
          </p:nvSpPr>
          <p:spPr>
            <a:xfrm>
              <a:off x="4394466" y="281463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3" name="Rectangle 62"/>
            <p:cNvSpPr/>
            <p:nvPr/>
          </p:nvSpPr>
          <p:spPr>
            <a:xfrm>
              <a:off x="3932511" y="282547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4" name="Rectangle 63"/>
            <p:cNvSpPr/>
            <p:nvPr/>
          </p:nvSpPr>
          <p:spPr>
            <a:xfrm>
              <a:off x="4870709" y="281118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65" name="Group 64"/>
          <p:cNvGrpSpPr/>
          <p:nvPr/>
        </p:nvGrpSpPr>
        <p:grpSpPr>
          <a:xfrm>
            <a:off x="6750786" y="2038813"/>
            <a:ext cx="1603988" cy="1864568"/>
            <a:chOff x="2369977" y="2811187"/>
            <a:chExt cx="2949735" cy="3428942"/>
          </a:xfrm>
        </p:grpSpPr>
        <p:sp>
          <p:nvSpPr>
            <p:cNvPr id="66" name="Rectangle 65"/>
            <p:cNvSpPr/>
            <p:nvPr/>
          </p:nvSpPr>
          <p:spPr>
            <a:xfrm rot="5400000">
              <a:off x="2360699" y="3281116"/>
              <a:ext cx="2968291" cy="2949735"/>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7" name="Rectangle 66"/>
            <p:cNvSpPr/>
            <p:nvPr/>
          </p:nvSpPr>
          <p:spPr>
            <a:xfrm>
              <a:off x="4394466" y="281463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8" name="Rectangle 67"/>
            <p:cNvSpPr/>
            <p:nvPr/>
          </p:nvSpPr>
          <p:spPr>
            <a:xfrm>
              <a:off x="3932511" y="282547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69" name="Rectangle 68"/>
            <p:cNvSpPr/>
            <p:nvPr/>
          </p:nvSpPr>
          <p:spPr>
            <a:xfrm>
              <a:off x="4870709" y="2811187"/>
              <a:ext cx="23468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6" name="Group 5"/>
          <p:cNvGrpSpPr/>
          <p:nvPr/>
        </p:nvGrpSpPr>
        <p:grpSpPr>
          <a:xfrm>
            <a:off x="9614764" y="2038813"/>
            <a:ext cx="1603988" cy="1864568"/>
            <a:chOff x="9614764" y="2038813"/>
            <a:chExt cx="1603988" cy="1864568"/>
          </a:xfrm>
        </p:grpSpPr>
        <p:sp>
          <p:nvSpPr>
            <p:cNvPr id="71" name="Rectangle 70"/>
            <p:cNvSpPr/>
            <p:nvPr/>
          </p:nvSpPr>
          <p:spPr>
            <a:xfrm rot="5400000">
              <a:off x="9609719" y="2294348"/>
              <a:ext cx="1614078" cy="1603988"/>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72" name="Rectangle 71"/>
            <p:cNvSpPr/>
            <p:nvPr/>
          </p:nvSpPr>
          <p:spPr>
            <a:xfrm>
              <a:off x="10715628" y="2040689"/>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73" name="Rectangle 72"/>
            <p:cNvSpPr/>
            <p:nvPr/>
          </p:nvSpPr>
          <p:spPr>
            <a:xfrm>
              <a:off x="10464429" y="2046584"/>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74" name="Rectangle 73"/>
            <p:cNvSpPr/>
            <p:nvPr/>
          </p:nvSpPr>
          <p:spPr>
            <a:xfrm>
              <a:off x="10974596" y="2038813"/>
              <a:ext cx="127614" cy="49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45" name="Freeform 11"/>
          <p:cNvSpPr/>
          <p:nvPr/>
        </p:nvSpPr>
        <p:spPr>
          <a:xfrm>
            <a:off x="1550728" y="2760682"/>
            <a:ext cx="604344" cy="773560"/>
          </a:xfrm>
          <a:custGeom>
            <a:avLst/>
            <a:gdLst/>
            <a:ahLst/>
            <a:cxnLst/>
            <a:rect l="l" t="t" r="r" b="b"/>
            <a:pathLst>
              <a:path w="178594" h="228600">
                <a:moveTo>
                  <a:pt x="89297" y="157163"/>
                </a:moveTo>
                <a:cubicBezTo>
                  <a:pt x="86321" y="157163"/>
                  <a:pt x="83791" y="158204"/>
                  <a:pt x="81707" y="160288"/>
                </a:cubicBezTo>
                <a:cubicBezTo>
                  <a:pt x="79623" y="162372"/>
                  <a:pt x="78582" y="164902"/>
                  <a:pt x="78582" y="167878"/>
                </a:cubicBezTo>
                <a:cubicBezTo>
                  <a:pt x="78582" y="170855"/>
                  <a:pt x="79623" y="173385"/>
                  <a:pt x="81707" y="175468"/>
                </a:cubicBezTo>
                <a:cubicBezTo>
                  <a:pt x="83791" y="177552"/>
                  <a:pt x="86321" y="178594"/>
                  <a:pt x="89297" y="178594"/>
                </a:cubicBezTo>
                <a:cubicBezTo>
                  <a:pt x="92274" y="178594"/>
                  <a:pt x="94804" y="177552"/>
                  <a:pt x="96887" y="175468"/>
                </a:cubicBezTo>
                <a:cubicBezTo>
                  <a:pt x="98971" y="173385"/>
                  <a:pt x="100013" y="170855"/>
                  <a:pt x="100013" y="167878"/>
                </a:cubicBezTo>
                <a:cubicBezTo>
                  <a:pt x="100013" y="164902"/>
                  <a:pt x="98971" y="162372"/>
                  <a:pt x="96887" y="160288"/>
                </a:cubicBezTo>
                <a:cubicBezTo>
                  <a:pt x="94804" y="158204"/>
                  <a:pt x="92274" y="157163"/>
                  <a:pt x="89297" y="157163"/>
                </a:cubicBezTo>
                <a:close/>
                <a:moveTo>
                  <a:pt x="89297" y="150019"/>
                </a:moveTo>
                <a:cubicBezTo>
                  <a:pt x="94060" y="150019"/>
                  <a:pt x="98227" y="151805"/>
                  <a:pt x="101799" y="155377"/>
                </a:cubicBezTo>
                <a:cubicBezTo>
                  <a:pt x="105371" y="158949"/>
                  <a:pt x="107157" y="163116"/>
                  <a:pt x="107157" y="167878"/>
                </a:cubicBezTo>
                <a:cubicBezTo>
                  <a:pt x="107157" y="172045"/>
                  <a:pt x="105817" y="175766"/>
                  <a:pt x="103138" y="179040"/>
                </a:cubicBezTo>
                <a:cubicBezTo>
                  <a:pt x="100459" y="182315"/>
                  <a:pt x="97036" y="184398"/>
                  <a:pt x="92869" y="185291"/>
                </a:cubicBezTo>
                <a:lnTo>
                  <a:pt x="92869" y="196453"/>
                </a:lnTo>
                <a:lnTo>
                  <a:pt x="85725" y="196453"/>
                </a:lnTo>
                <a:lnTo>
                  <a:pt x="85725" y="185291"/>
                </a:lnTo>
                <a:cubicBezTo>
                  <a:pt x="81558" y="184398"/>
                  <a:pt x="78135" y="182315"/>
                  <a:pt x="75456" y="179040"/>
                </a:cubicBezTo>
                <a:cubicBezTo>
                  <a:pt x="72777" y="175766"/>
                  <a:pt x="71438" y="172045"/>
                  <a:pt x="71438" y="167878"/>
                </a:cubicBezTo>
                <a:cubicBezTo>
                  <a:pt x="71438" y="163116"/>
                  <a:pt x="73224" y="158949"/>
                  <a:pt x="76796" y="155377"/>
                </a:cubicBezTo>
                <a:cubicBezTo>
                  <a:pt x="80368" y="151805"/>
                  <a:pt x="84535" y="150019"/>
                  <a:pt x="89297" y="150019"/>
                </a:cubicBezTo>
                <a:close/>
                <a:moveTo>
                  <a:pt x="7144" y="121444"/>
                </a:moveTo>
                <a:lnTo>
                  <a:pt x="7144" y="221456"/>
                </a:lnTo>
                <a:lnTo>
                  <a:pt x="171450" y="221456"/>
                </a:lnTo>
                <a:lnTo>
                  <a:pt x="171450" y="121444"/>
                </a:lnTo>
                <a:close/>
                <a:moveTo>
                  <a:pt x="89297" y="7144"/>
                </a:moveTo>
                <a:cubicBezTo>
                  <a:pt x="74414" y="7144"/>
                  <a:pt x="61764" y="12353"/>
                  <a:pt x="51346" y="22771"/>
                </a:cubicBezTo>
                <a:cubicBezTo>
                  <a:pt x="40928" y="33189"/>
                  <a:pt x="35719" y="45839"/>
                  <a:pt x="35719" y="60722"/>
                </a:cubicBezTo>
                <a:lnTo>
                  <a:pt x="35719" y="114300"/>
                </a:lnTo>
                <a:lnTo>
                  <a:pt x="142875" y="114300"/>
                </a:lnTo>
                <a:lnTo>
                  <a:pt x="142875" y="60722"/>
                </a:lnTo>
                <a:cubicBezTo>
                  <a:pt x="142875" y="45839"/>
                  <a:pt x="137666" y="33189"/>
                  <a:pt x="127248" y="22771"/>
                </a:cubicBezTo>
                <a:cubicBezTo>
                  <a:pt x="116830" y="12353"/>
                  <a:pt x="104180" y="7144"/>
                  <a:pt x="89297" y="7144"/>
                </a:cubicBezTo>
                <a:close/>
                <a:moveTo>
                  <a:pt x="89297" y="0"/>
                </a:moveTo>
                <a:cubicBezTo>
                  <a:pt x="105966" y="0"/>
                  <a:pt x="120253" y="5953"/>
                  <a:pt x="132160" y="17859"/>
                </a:cubicBezTo>
                <a:cubicBezTo>
                  <a:pt x="144066" y="29766"/>
                  <a:pt x="150019" y="44053"/>
                  <a:pt x="150019" y="60722"/>
                </a:cubicBezTo>
                <a:lnTo>
                  <a:pt x="150019" y="114300"/>
                </a:lnTo>
                <a:lnTo>
                  <a:pt x="178594" y="114300"/>
                </a:lnTo>
                <a:lnTo>
                  <a:pt x="178594" y="228600"/>
                </a:lnTo>
                <a:lnTo>
                  <a:pt x="0" y="228600"/>
                </a:lnTo>
                <a:lnTo>
                  <a:pt x="0" y="114300"/>
                </a:lnTo>
                <a:lnTo>
                  <a:pt x="28575" y="114300"/>
                </a:lnTo>
                <a:lnTo>
                  <a:pt x="28575" y="60722"/>
                </a:lnTo>
                <a:cubicBezTo>
                  <a:pt x="28575" y="44053"/>
                  <a:pt x="34528" y="29766"/>
                  <a:pt x="46435" y="17859"/>
                </a:cubicBezTo>
                <a:cubicBezTo>
                  <a:pt x="58341" y="5953"/>
                  <a:pt x="72628" y="0"/>
                  <a:pt x="89297" y="0"/>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48" name="Freeform 74"/>
          <p:cNvSpPr/>
          <p:nvPr/>
        </p:nvSpPr>
        <p:spPr>
          <a:xfrm>
            <a:off x="10090680" y="2531958"/>
            <a:ext cx="767374" cy="1002284"/>
          </a:xfrm>
          <a:custGeom>
            <a:avLst/>
            <a:gdLst/>
            <a:ahLst/>
            <a:cxnLst/>
            <a:rect l="l" t="t" r="r" b="b"/>
            <a:pathLst>
              <a:path w="175022" h="228600">
                <a:moveTo>
                  <a:pt x="75009" y="32147"/>
                </a:moveTo>
                <a:cubicBezTo>
                  <a:pt x="56257" y="32147"/>
                  <a:pt x="40258" y="38770"/>
                  <a:pt x="27012" y="52016"/>
                </a:cubicBezTo>
                <a:cubicBezTo>
                  <a:pt x="13766" y="65261"/>
                  <a:pt x="7144" y="81260"/>
                  <a:pt x="7144" y="100013"/>
                </a:cubicBezTo>
                <a:cubicBezTo>
                  <a:pt x="7144" y="118765"/>
                  <a:pt x="13766" y="134764"/>
                  <a:pt x="27012" y="148010"/>
                </a:cubicBezTo>
                <a:cubicBezTo>
                  <a:pt x="40258" y="161255"/>
                  <a:pt x="56257" y="167878"/>
                  <a:pt x="75009" y="167878"/>
                </a:cubicBezTo>
                <a:cubicBezTo>
                  <a:pt x="93762" y="167878"/>
                  <a:pt x="109761" y="161255"/>
                  <a:pt x="123006" y="148010"/>
                </a:cubicBezTo>
                <a:cubicBezTo>
                  <a:pt x="136252" y="134764"/>
                  <a:pt x="142875" y="118765"/>
                  <a:pt x="142875" y="100013"/>
                </a:cubicBezTo>
                <a:cubicBezTo>
                  <a:pt x="142875" y="81260"/>
                  <a:pt x="136252" y="65261"/>
                  <a:pt x="123006" y="52016"/>
                </a:cubicBezTo>
                <a:cubicBezTo>
                  <a:pt x="109761" y="38770"/>
                  <a:pt x="93762" y="32147"/>
                  <a:pt x="75009" y="32147"/>
                </a:cubicBezTo>
                <a:close/>
                <a:moveTo>
                  <a:pt x="75009" y="25003"/>
                </a:moveTo>
                <a:cubicBezTo>
                  <a:pt x="95845" y="25003"/>
                  <a:pt x="113556" y="32296"/>
                  <a:pt x="128141" y="46881"/>
                </a:cubicBezTo>
                <a:cubicBezTo>
                  <a:pt x="142726" y="61466"/>
                  <a:pt x="150019" y="79177"/>
                  <a:pt x="150019" y="100013"/>
                </a:cubicBezTo>
                <a:cubicBezTo>
                  <a:pt x="150019" y="120849"/>
                  <a:pt x="142726" y="138559"/>
                  <a:pt x="128141" y="153144"/>
                </a:cubicBezTo>
                <a:cubicBezTo>
                  <a:pt x="113556" y="167729"/>
                  <a:pt x="95845" y="175022"/>
                  <a:pt x="75009" y="175022"/>
                </a:cubicBezTo>
                <a:cubicBezTo>
                  <a:pt x="54173" y="175022"/>
                  <a:pt x="36463" y="167729"/>
                  <a:pt x="21878" y="153144"/>
                </a:cubicBezTo>
                <a:cubicBezTo>
                  <a:pt x="7292" y="138559"/>
                  <a:pt x="0" y="120849"/>
                  <a:pt x="0" y="100013"/>
                </a:cubicBezTo>
                <a:cubicBezTo>
                  <a:pt x="0" y="79177"/>
                  <a:pt x="7292" y="61466"/>
                  <a:pt x="21878" y="46881"/>
                </a:cubicBezTo>
                <a:cubicBezTo>
                  <a:pt x="36463" y="32296"/>
                  <a:pt x="54173" y="25003"/>
                  <a:pt x="75009" y="25003"/>
                </a:cubicBezTo>
                <a:close/>
                <a:moveTo>
                  <a:pt x="75009" y="0"/>
                </a:moveTo>
                <a:cubicBezTo>
                  <a:pt x="101501" y="0"/>
                  <a:pt x="124792" y="10046"/>
                  <a:pt x="144884" y="30138"/>
                </a:cubicBezTo>
                <a:cubicBezTo>
                  <a:pt x="164976" y="50230"/>
                  <a:pt x="175022" y="73521"/>
                  <a:pt x="175022" y="100013"/>
                </a:cubicBezTo>
                <a:cubicBezTo>
                  <a:pt x="175022" y="125909"/>
                  <a:pt x="165422" y="148754"/>
                  <a:pt x="146223" y="168548"/>
                </a:cubicBezTo>
                <a:cubicBezTo>
                  <a:pt x="127025" y="188342"/>
                  <a:pt x="104477" y="198835"/>
                  <a:pt x="78581" y="200025"/>
                </a:cubicBezTo>
                <a:lnTo>
                  <a:pt x="78581" y="221456"/>
                </a:lnTo>
                <a:lnTo>
                  <a:pt x="110728" y="221456"/>
                </a:lnTo>
                <a:lnTo>
                  <a:pt x="110728" y="228600"/>
                </a:lnTo>
                <a:lnTo>
                  <a:pt x="39290" y="228600"/>
                </a:lnTo>
                <a:lnTo>
                  <a:pt x="39290" y="221456"/>
                </a:lnTo>
                <a:lnTo>
                  <a:pt x="71437" y="221456"/>
                </a:lnTo>
                <a:lnTo>
                  <a:pt x="71437" y="200025"/>
                </a:lnTo>
                <a:cubicBezTo>
                  <a:pt x="50899" y="199430"/>
                  <a:pt x="35719" y="194221"/>
                  <a:pt x="25896" y="184398"/>
                </a:cubicBezTo>
                <a:lnTo>
                  <a:pt x="31254" y="179933"/>
                </a:lnTo>
                <a:lnTo>
                  <a:pt x="32147" y="180380"/>
                </a:lnTo>
                <a:cubicBezTo>
                  <a:pt x="32742" y="180975"/>
                  <a:pt x="33486" y="181645"/>
                  <a:pt x="34379" y="182389"/>
                </a:cubicBezTo>
                <a:cubicBezTo>
                  <a:pt x="35272" y="183133"/>
                  <a:pt x="36537" y="184026"/>
                  <a:pt x="38174" y="185068"/>
                </a:cubicBezTo>
                <a:cubicBezTo>
                  <a:pt x="39811" y="186110"/>
                  <a:pt x="41821" y="187077"/>
                  <a:pt x="44202" y="187970"/>
                </a:cubicBezTo>
                <a:cubicBezTo>
                  <a:pt x="46583" y="188863"/>
                  <a:pt x="49188" y="189682"/>
                  <a:pt x="52015" y="190426"/>
                </a:cubicBezTo>
                <a:cubicBezTo>
                  <a:pt x="54843" y="191170"/>
                  <a:pt x="58266" y="191765"/>
                  <a:pt x="62284" y="192212"/>
                </a:cubicBezTo>
                <a:cubicBezTo>
                  <a:pt x="66303" y="192658"/>
                  <a:pt x="70544" y="192881"/>
                  <a:pt x="75009" y="192881"/>
                </a:cubicBezTo>
                <a:cubicBezTo>
                  <a:pt x="99715" y="192881"/>
                  <a:pt x="121369" y="183580"/>
                  <a:pt x="139973" y="164976"/>
                </a:cubicBezTo>
                <a:cubicBezTo>
                  <a:pt x="158576" y="146373"/>
                  <a:pt x="167878" y="124718"/>
                  <a:pt x="167878" y="100013"/>
                </a:cubicBezTo>
                <a:cubicBezTo>
                  <a:pt x="167878" y="75307"/>
                  <a:pt x="158576" y="53653"/>
                  <a:pt x="139973" y="35049"/>
                </a:cubicBezTo>
                <a:cubicBezTo>
                  <a:pt x="121369" y="16446"/>
                  <a:pt x="99715" y="7144"/>
                  <a:pt x="75009" y="7144"/>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nvGrpSpPr>
          <p:cNvPr id="18" name="Group 17"/>
          <p:cNvGrpSpPr/>
          <p:nvPr/>
        </p:nvGrpSpPr>
        <p:grpSpPr>
          <a:xfrm>
            <a:off x="7219126" y="2741674"/>
            <a:ext cx="709336" cy="709336"/>
            <a:chOff x="7269928" y="2741674"/>
            <a:chExt cx="709336" cy="709336"/>
          </a:xfrm>
        </p:grpSpPr>
        <p:sp>
          <p:nvSpPr>
            <p:cNvPr id="46" name="Freeform 20"/>
            <p:cNvSpPr/>
            <p:nvPr/>
          </p:nvSpPr>
          <p:spPr>
            <a:xfrm>
              <a:off x="7269928" y="2741674"/>
              <a:ext cx="709336" cy="709336"/>
            </a:xfrm>
            <a:custGeom>
              <a:avLst/>
              <a:gdLst/>
              <a:ahLst/>
              <a:cxnLst/>
              <a:rect l="l" t="t" r="r" b="b"/>
              <a:pathLst>
                <a:path w="228600" h="228600">
                  <a:moveTo>
                    <a:pt x="110728" y="200025"/>
                  </a:moveTo>
                  <a:lnTo>
                    <a:pt x="117872" y="200025"/>
                  </a:lnTo>
                  <a:lnTo>
                    <a:pt x="117872" y="214313"/>
                  </a:lnTo>
                  <a:lnTo>
                    <a:pt x="110728" y="214313"/>
                  </a:lnTo>
                  <a:close/>
                  <a:moveTo>
                    <a:pt x="200025" y="110728"/>
                  </a:moveTo>
                  <a:lnTo>
                    <a:pt x="214313" y="110728"/>
                  </a:lnTo>
                  <a:lnTo>
                    <a:pt x="214313" y="117872"/>
                  </a:lnTo>
                  <a:lnTo>
                    <a:pt x="200025" y="117872"/>
                  </a:lnTo>
                  <a:close/>
                  <a:moveTo>
                    <a:pt x="14288" y="110728"/>
                  </a:moveTo>
                  <a:lnTo>
                    <a:pt x="28575" y="110728"/>
                  </a:lnTo>
                  <a:lnTo>
                    <a:pt x="28575" y="117872"/>
                  </a:lnTo>
                  <a:lnTo>
                    <a:pt x="14288" y="117872"/>
                  </a:lnTo>
                  <a:close/>
                  <a:moveTo>
                    <a:pt x="110728" y="42863"/>
                  </a:moveTo>
                  <a:lnTo>
                    <a:pt x="117872" y="42863"/>
                  </a:lnTo>
                  <a:lnTo>
                    <a:pt x="117872" y="112961"/>
                  </a:lnTo>
                  <a:lnTo>
                    <a:pt x="149126" y="143768"/>
                  </a:lnTo>
                  <a:lnTo>
                    <a:pt x="143768" y="149126"/>
                  </a:lnTo>
                  <a:lnTo>
                    <a:pt x="110728" y="115640"/>
                  </a:lnTo>
                  <a:close/>
                  <a:moveTo>
                    <a:pt x="110728" y="14288"/>
                  </a:moveTo>
                  <a:lnTo>
                    <a:pt x="117872" y="14288"/>
                  </a:lnTo>
                  <a:lnTo>
                    <a:pt x="117872" y="28575"/>
                  </a:lnTo>
                  <a:lnTo>
                    <a:pt x="110728" y="28575"/>
                  </a:lnTo>
                  <a:close/>
                  <a:moveTo>
                    <a:pt x="114300" y="0"/>
                  </a:moveTo>
                  <a:cubicBezTo>
                    <a:pt x="145852" y="0"/>
                    <a:pt x="172790" y="11162"/>
                    <a:pt x="195114" y="33486"/>
                  </a:cubicBezTo>
                  <a:cubicBezTo>
                    <a:pt x="217438" y="55811"/>
                    <a:pt x="228600" y="82749"/>
                    <a:pt x="228600" y="114300"/>
                  </a:cubicBezTo>
                  <a:cubicBezTo>
                    <a:pt x="228600" y="145852"/>
                    <a:pt x="217438" y="172790"/>
                    <a:pt x="195114" y="195114"/>
                  </a:cubicBezTo>
                  <a:cubicBezTo>
                    <a:pt x="172790" y="217438"/>
                    <a:pt x="145852" y="228600"/>
                    <a:pt x="114300" y="228600"/>
                  </a:cubicBezTo>
                  <a:cubicBezTo>
                    <a:pt x="82749" y="228600"/>
                    <a:pt x="55811" y="217438"/>
                    <a:pt x="33487" y="195114"/>
                  </a:cubicBezTo>
                  <a:cubicBezTo>
                    <a:pt x="11162" y="172790"/>
                    <a:pt x="0" y="145852"/>
                    <a:pt x="0" y="114300"/>
                  </a:cubicBezTo>
                  <a:cubicBezTo>
                    <a:pt x="0" y="89595"/>
                    <a:pt x="7144" y="67419"/>
                    <a:pt x="21431" y="47774"/>
                  </a:cubicBezTo>
                  <a:lnTo>
                    <a:pt x="21431" y="47327"/>
                  </a:lnTo>
                  <a:lnTo>
                    <a:pt x="37058" y="32147"/>
                  </a:lnTo>
                  <a:lnTo>
                    <a:pt x="7144" y="32147"/>
                  </a:lnTo>
                  <a:lnTo>
                    <a:pt x="7144" y="25003"/>
                  </a:lnTo>
                  <a:lnTo>
                    <a:pt x="46435" y="25003"/>
                  </a:lnTo>
                  <a:lnTo>
                    <a:pt x="50006" y="28575"/>
                  </a:lnTo>
                  <a:lnTo>
                    <a:pt x="50006" y="67866"/>
                  </a:lnTo>
                  <a:lnTo>
                    <a:pt x="42863" y="67866"/>
                  </a:lnTo>
                  <a:lnTo>
                    <a:pt x="42863" y="36165"/>
                  </a:lnTo>
                  <a:lnTo>
                    <a:pt x="26789" y="52239"/>
                  </a:lnTo>
                  <a:cubicBezTo>
                    <a:pt x="13692" y="70693"/>
                    <a:pt x="7144" y="91381"/>
                    <a:pt x="7144" y="114300"/>
                  </a:cubicBezTo>
                  <a:cubicBezTo>
                    <a:pt x="7144" y="143768"/>
                    <a:pt x="17636" y="168994"/>
                    <a:pt x="38621" y="189979"/>
                  </a:cubicBezTo>
                  <a:cubicBezTo>
                    <a:pt x="59606" y="210964"/>
                    <a:pt x="84832" y="221456"/>
                    <a:pt x="114300" y="221456"/>
                  </a:cubicBezTo>
                  <a:cubicBezTo>
                    <a:pt x="143768" y="221456"/>
                    <a:pt x="168995" y="210964"/>
                    <a:pt x="189979" y="189979"/>
                  </a:cubicBezTo>
                  <a:cubicBezTo>
                    <a:pt x="210964" y="168994"/>
                    <a:pt x="221456" y="143768"/>
                    <a:pt x="221456" y="114300"/>
                  </a:cubicBezTo>
                  <a:cubicBezTo>
                    <a:pt x="221456" y="84832"/>
                    <a:pt x="210964" y="59606"/>
                    <a:pt x="189979" y="38621"/>
                  </a:cubicBezTo>
                  <a:cubicBezTo>
                    <a:pt x="168995" y="17636"/>
                    <a:pt x="143768" y="7144"/>
                    <a:pt x="114300" y="7144"/>
                  </a:cubicBez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charset="0"/>
              </a:endParaRPr>
            </a:p>
          </p:txBody>
        </p:sp>
        <p:sp>
          <p:nvSpPr>
            <p:cNvPr id="15" name="Rectangle 14"/>
            <p:cNvSpPr/>
            <p:nvPr/>
          </p:nvSpPr>
          <p:spPr>
            <a:xfrm>
              <a:off x="7600451" y="2778125"/>
              <a:ext cx="63807" cy="87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600451" y="3320840"/>
              <a:ext cx="63807" cy="87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26153" y="3054273"/>
              <a:ext cx="111557" cy="87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307968" y="3058241"/>
              <a:ext cx="111557" cy="873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544672" y="2843210"/>
              <a:ext cx="239927" cy="42147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reeform 76"/>
          <p:cNvSpPr/>
          <p:nvPr/>
        </p:nvSpPr>
        <p:spPr>
          <a:xfrm>
            <a:off x="4208583" y="2760682"/>
            <a:ext cx="1037422" cy="875320"/>
          </a:xfrm>
          <a:custGeom>
            <a:avLst/>
            <a:gdLst/>
            <a:ahLst/>
            <a:cxnLst/>
            <a:rect l="l" t="t" r="r" b="b"/>
            <a:pathLst>
              <a:path w="228600" h="192881">
                <a:moveTo>
                  <a:pt x="110728" y="75009"/>
                </a:moveTo>
                <a:lnTo>
                  <a:pt x="117872" y="75009"/>
                </a:lnTo>
                <a:lnTo>
                  <a:pt x="117872" y="180826"/>
                </a:lnTo>
                <a:lnTo>
                  <a:pt x="140196" y="158501"/>
                </a:lnTo>
                <a:lnTo>
                  <a:pt x="145554" y="163859"/>
                </a:lnTo>
                <a:lnTo>
                  <a:pt x="116979" y="192881"/>
                </a:lnTo>
                <a:lnTo>
                  <a:pt x="111621" y="192881"/>
                </a:lnTo>
                <a:lnTo>
                  <a:pt x="83046" y="163859"/>
                </a:lnTo>
                <a:lnTo>
                  <a:pt x="88404" y="158055"/>
                </a:lnTo>
                <a:lnTo>
                  <a:pt x="110728" y="180826"/>
                </a:lnTo>
                <a:close/>
                <a:moveTo>
                  <a:pt x="0" y="0"/>
                </a:moveTo>
                <a:lnTo>
                  <a:pt x="228600" y="0"/>
                </a:lnTo>
                <a:lnTo>
                  <a:pt x="228600" y="135731"/>
                </a:lnTo>
                <a:lnTo>
                  <a:pt x="142875" y="135731"/>
                </a:lnTo>
                <a:lnTo>
                  <a:pt x="142875" y="128587"/>
                </a:lnTo>
                <a:lnTo>
                  <a:pt x="221456" y="128587"/>
                </a:lnTo>
                <a:lnTo>
                  <a:pt x="221456" y="7143"/>
                </a:lnTo>
                <a:lnTo>
                  <a:pt x="7144" y="7143"/>
                </a:lnTo>
                <a:lnTo>
                  <a:pt x="7144" y="128587"/>
                </a:lnTo>
                <a:lnTo>
                  <a:pt x="85725" y="128587"/>
                </a:lnTo>
                <a:lnTo>
                  <a:pt x="85725" y="135731"/>
                </a:lnTo>
                <a:lnTo>
                  <a:pt x="0" y="135731"/>
                </a:lnTo>
                <a:close/>
              </a:path>
            </a:pathLst>
          </a:custGeom>
          <a:solidFill>
            <a:schemeClr val="tx2"/>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 name="TextBox 1"/>
          <p:cNvSpPr txBox="1"/>
          <p:nvPr/>
        </p:nvSpPr>
        <p:spPr>
          <a:xfrm>
            <a:off x="2487863" y="4978983"/>
            <a:ext cx="7080245" cy="1323439"/>
          </a:xfrm>
          <a:prstGeom prst="rect">
            <a:avLst/>
          </a:prstGeom>
          <a:noFill/>
        </p:spPr>
        <p:txBody>
          <a:bodyPr wrap="square" rtlCol="0">
            <a:spAutoFit/>
          </a:bodyPr>
          <a:lstStyle/>
          <a:p>
            <a:pPr algn="ctr"/>
            <a:r>
              <a:rPr lang="en-US" sz="8000" dirty="0">
                <a:latin typeface="Permanent Marker" panose="02000000000000000000" pitchFamily="2" charset="0"/>
                <a:ea typeface="Permanent Marker" panose="02000000000000000000" pitchFamily="2" charset="0"/>
              </a:rPr>
              <a:t>DX </a:t>
            </a:r>
            <a:r>
              <a:rPr lang="en-US" sz="8000" dirty="0">
                <a:solidFill>
                  <a:schemeClr val="accent1"/>
                </a:solidFill>
                <a:latin typeface="Permanent Marker" panose="02000000000000000000" pitchFamily="2" charset="0"/>
                <a:ea typeface="Permanent Marker" panose="02000000000000000000" pitchFamily="2" charset="0"/>
              </a:rPr>
              <a:t>-&gt;</a:t>
            </a:r>
            <a:r>
              <a:rPr lang="en-US" sz="8000" dirty="0">
                <a:latin typeface="Permanent Marker" panose="02000000000000000000" pitchFamily="2" charset="0"/>
                <a:ea typeface="Permanent Marker" panose="02000000000000000000" pitchFamily="2" charset="0"/>
              </a:rPr>
              <a:t> UX</a:t>
            </a:r>
          </a:p>
        </p:txBody>
      </p:sp>
    </p:spTree>
    <p:extLst>
      <p:ext uri="{BB962C8B-B14F-4D97-AF65-F5344CB8AC3E}">
        <p14:creationId xmlns:p14="http://schemas.microsoft.com/office/powerpoint/2010/main" val="31691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descr="https://img-prod-cms-rt-microsoft-com.akamaized.net/cms/api/am/imageFileData/REYaAb?ver=727c"/>
          <p:cNvPicPr>
            <a:picLocks noChangeAspect="1" noChangeArrowheads="1" noCrop="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73126" y="-647096"/>
            <a:ext cx="14538252" cy="544616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3429000"/>
            <a:ext cx="12190362" cy="19973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480369" y="574855"/>
            <a:ext cx="1936749" cy="553998"/>
          </a:xfrm>
          <a:prstGeom prst="rect">
            <a:avLst/>
          </a:prstGeom>
          <a:noFill/>
        </p:spPr>
        <p:txBody>
          <a:bodyPr wrap="none" rtlCol="0">
            <a:spAutoFit/>
          </a:bodyPr>
          <a:lstStyle/>
          <a:p>
            <a:pPr algn="r"/>
            <a:r>
              <a:rPr lang="en-US" sz="3000" b="1" dirty="0">
                <a:solidFill>
                  <a:schemeClr val="bg1"/>
                </a:solidFill>
                <a:latin typeface="Montserrat" charset="0"/>
                <a:ea typeface="Montserrat" charset="0"/>
                <a:cs typeface="Montserrat" charset="0"/>
              </a:rPr>
              <a:t>Inclusive</a:t>
            </a:r>
          </a:p>
        </p:txBody>
      </p:sp>
      <p:sp>
        <p:nvSpPr>
          <p:cNvPr id="29" name="Rectangle 28"/>
          <p:cNvSpPr/>
          <p:nvPr/>
        </p:nvSpPr>
        <p:spPr>
          <a:xfrm>
            <a:off x="10685412" y="678484"/>
            <a:ext cx="1504950"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pic>
        <p:nvPicPr>
          <p:cNvPr id="42" name="Picture 4" descr="http://fluent.microsoft.com/img/building-blocks/light.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90557" y="3947366"/>
            <a:ext cx="2155600" cy="18050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http://fluent.microsoft.com/img/building-blocks/depth.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62685" y="3947366"/>
            <a:ext cx="2155600" cy="180502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http://fluent.microsoft.com/img/building-blocks/material.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06941" y="3947366"/>
            <a:ext cx="2155600" cy="180502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http://fluent.microsoft.com/img/building-blocks/scale.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779069" y="3947366"/>
            <a:ext cx="2155600" cy="180502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fluent.microsoft.com/img/building-blocks/motion.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34813" y="3947366"/>
            <a:ext cx="2155600" cy="1805024"/>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763118" y="5657281"/>
            <a:ext cx="1459054" cy="553998"/>
          </a:xfrm>
          <a:prstGeom prst="rect">
            <a:avLst/>
          </a:prstGeom>
          <a:noFill/>
        </p:spPr>
        <p:txBody>
          <a:bodyPr wrap="none" rtlCol="0">
            <a:spAutoFit/>
          </a:bodyPr>
          <a:lstStyle/>
          <a:p>
            <a:r>
              <a:rPr lang="en-US" sz="3000" b="1" dirty="0">
                <a:solidFill>
                  <a:srgbClr val="2F2F2F"/>
                </a:solidFill>
                <a:latin typeface="Montserrat" charset="0"/>
                <a:ea typeface="Montserrat" charset="0"/>
                <a:cs typeface="Montserrat" charset="0"/>
              </a:rPr>
              <a:t>Fluent</a:t>
            </a:r>
          </a:p>
        </p:txBody>
      </p:sp>
      <p:sp>
        <p:nvSpPr>
          <p:cNvPr id="48" name="Rectangle 47"/>
          <p:cNvSpPr/>
          <p:nvPr/>
        </p:nvSpPr>
        <p:spPr>
          <a:xfrm>
            <a:off x="0" y="5760910"/>
            <a:ext cx="1504950"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5455217" y="2968561"/>
            <a:ext cx="1040450" cy="1041895"/>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428039" y="2952445"/>
            <a:ext cx="1096257" cy="1101981"/>
            <a:chOff x="10527533" y="438837"/>
            <a:chExt cx="1246295" cy="1252802"/>
          </a:xfrm>
        </p:grpSpPr>
        <p:sp>
          <p:nvSpPr>
            <p:cNvPr id="50" name="Rectangle 49"/>
            <p:cNvSpPr/>
            <p:nvPr/>
          </p:nvSpPr>
          <p:spPr>
            <a:xfrm>
              <a:off x="10558434" y="1628194"/>
              <a:ext cx="1215394"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charset="0"/>
              </a:endParaRPr>
            </a:p>
          </p:txBody>
        </p:sp>
        <p:sp>
          <p:nvSpPr>
            <p:cNvPr id="51" name="Rectangle 50"/>
            <p:cNvSpPr/>
            <p:nvPr/>
          </p:nvSpPr>
          <p:spPr>
            <a:xfrm rot="16200000">
              <a:off x="9935287"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2" name="Rectangle 51"/>
            <p:cNvSpPr/>
            <p:nvPr/>
          </p:nvSpPr>
          <p:spPr>
            <a:xfrm rot="16200000">
              <a:off x="11118137"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3" name="Rectangle 52"/>
            <p:cNvSpPr/>
            <p:nvPr/>
          </p:nvSpPr>
          <p:spPr>
            <a:xfrm>
              <a:off x="10528784" y="439716"/>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4" name="Rectangle 53"/>
            <p:cNvSpPr/>
            <p:nvPr/>
          </p:nvSpPr>
          <p:spPr>
            <a:xfrm>
              <a:off x="11274262" y="438837"/>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5" name="Rectangle 54"/>
            <p:cNvSpPr/>
            <p:nvPr/>
          </p:nvSpPr>
          <p:spPr>
            <a:xfrm>
              <a:off x="11461895" y="440098"/>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6" name="Rectangle 55"/>
            <p:cNvSpPr/>
            <p:nvPr/>
          </p:nvSpPr>
          <p:spPr>
            <a:xfrm>
              <a:off x="11653969" y="438837"/>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12" name="TextBox 11"/>
          <p:cNvSpPr txBox="1"/>
          <p:nvPr/>
        </p:nvSpPr>
        <p:spPr>
          <a:xfrm>
            <a:off x="5639819" y="2847745"/>
            <a:ext cx="720069" cy="1200329"/>
          </a:xfrm>
          <a:prstGeom prst="rect">
            <a:avLst/>
          </a:prstGeom>
          <a:noFill/>
        </p:spPr>
        <p:txBody>
          <a:bodyPr wrap="none" rtlCol="0">
            <a:spAutoFit/>
          </a:bodyPr>
          <a:lstStyle/>
          <a:p>
            <a:pPr algn="ctr"/>
            <a:r>
              <a:rPr lang="en-US" sz="7200" dirty="0">
                <a:solidFill>
                  <a:schemeClr val="bg1"/>
                </a:solidFill>
                <a:latin typeface="Permanent Marker" panose="02000000000000000000" pitchFamily="2" charset="0"/>
                <a:ea typeface="Permanent Marker" panose="02000000000000000000" pitchFamily="2" charset="0"/>
              </a:rPr>
              <a:t>+</a:t>
            </a:r>
            <a:endParaRPr lang="en-US" dirty="0">
              <a:solidFill>
                <a:schemeClr val="bg1"/>
              </a:solidFill>
              <a:latin typeface="Permanent Marker" panose="02000000000000000000" pitchFamily="2" charset="0"/>
              <a:ea typeface="Permanent Marker" panose="02000000000000000000" pitchFamily="2" charset="0"/>
            </a:endParaRPr>
          </a:p>
        </p:txBody>
      </p:sp>
    </p:spTree>
    <p:extLst>
      <p:ext uri="{BB962C8B-B14F-4D97-AF65-F5344CB8AC3E}">
        <p14:creationId xmlns:p14="http://schemas.microsoft.com/office/powerpoint/2010/main" val="91370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p:pic>
      <p:sp>
        <p:nvSpPr>
          <p:cNvPr id="3" name="Rectangle 20"/>
          <p:cNvSpPr/>
          <p:nvPr/>
        </p:nvSpPr>
        <p:spPr>
          <a:xfrm flipH="1">
            <a:off x="4227346" y="-1"/>
            <a:ext cx="6061305" cy="6858001"/>
          </a:xfrm>
          <a:custGeom>
            <a:avLst/>
            <a:gdLst>
              <a:gd name="connsiteX0" fmla="*/ 0 w 6018663"/>
              <a:gd name="connsiteY0" fmla="*/ 0 h 6858000"/>
              <a:gd name="connsiteX1" fmla="*/ 6018663 w 6018663"/>
              <a:gd name="connsiteY1" fmla="*/ 0 h 6858000"/>
              <a:gd name="connsiteX2" fmla="*/ 6018663 w 6018663"/>
              <a:gd name="connsiteY2" fmla="*/ 6858000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3038396 w 6018663"/>
              <a:gd name="connsiteY2" fmla="*/ 6874934 h 6874934"/>
              <a:gd name="connsiteX3" fmla="*/ 0 w 6018663"/>
              <a:gd name="connsiteY3" fmla="*/ 6858000 h 6874934"/>
              <a:gd name="connsiteX4" fmla="*/ 0 w 6018663"/>
              <a:gd name="connsiteY4" fmla="*/ 0 h 6874934"/>
              <a:gd name="connsiteX0" fmla="*/ 0 w 6018663"/>
              <a:gd name="connsiteY0" fmla="*/ 0 h 6858000"/>
              <a:gd name="connsiteX1" fmla="*/ 6018663 w 6018663"/>
              <a:gd name="connsiteY1" fmla="*/ 0 h 6858000"/>
              <a:gd name="connsiteX2" fmla="*/ 2716663 w 6018663"/>
              <a:gd name="connsiteY2" fmla="*/ 6824134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2767463 w 6018663"/>
              <a:gd name="connsiteY2" fmla="*/ 6874934 h 6874934"/>
              <a:gd name="connsiteX3" fmla="*/ 0 w 6018663"/>
              <a:gd name="connsiteY3" fmla="*/ 6858000 h 6874934"/>
              <a:gd name="connsiteX4" fmla="*/ 0 w 6018663"/>
              <a:gd name="connsiteY4" fmla="*/ 0 h 6874934"/>
              <a:gd name="connsiteX0" fmla="*/ 0 w 6018663"/>
              <a:gd name="connsiteY0" fmla="*/ 0 h 6874934"/>
              <a:gd name="connsiteX1" fmla="*/ 6018663 w 6018663"/>
              <a:gd name="connsiteY1" fmla="*/ 0 h 6874934"/>
              <a:gd name="connsiteX2" fmla="*/ 2790041 w 6018663"/>
              <a:gd name="connsiteY2" fmla="*/ 6874934 h 6874934"/>
              <a:gd name="connsiteX3" fmla="*/ 0 w 6018663"/>
              <a:gd name="connsiteY3" fmla="*/ 6858000 h 6874934"/>
              <a:gd name="connsiteX4" fmla="*/ 0 w 6018663"/>
              <a:gd name="connsiteY4" fmla="*/ 0 h 6874934"/>
              <a:gd name="connsiteX0" fmla="*/ 0 w 6018663"/>
              <a:gd name="connsiteY0" fmla="*/ 0 h 6900307"/>
              <a:gd name="connsiteX1" fmla="*/ 6018663 w 6018663"/>
              <a:gd name="connsiteY1" fmla="*/ 0 h 6900307"/>
              <a:gd name="connsiteX2" fmla="*/ 2790041 w 6018663"/>
              <a:gd name="connsiteY2" fmla="*/ 6874934 h 6900307"/>
              <a:gd name="connsiteX3" fmla="*/ 0 w 6018663"/>
              <a:gd name="connsiteY3" fmla="*/ 6900307 h 6900307"/>
              <a:gd name="connsiteX4" fmla="*/ 0 w 6018663"/>
              <a:gd name="connsiteY4" fmla="*/ 0 h 6900307"/>
              <a:gd name="connsiteX0" fmla="*/ 14068 w 6032731"/>
              <a:gd name="connsiteY0" fmla="*/ 0 h 6886205"/>
              <a:gd name="connsiteX1" fmla="*/ 6032731 w 6032731"/>
              <a:gd name="connsiteY1" fmla="*/ 0 h 6886205"/>
              <a:gd name="connsiteX2" fmla="*/ 2804109 w 6032731"/>
              <a:gd name="connsiteY2" fmla="*/ 6874934 h 6886205"/>
              <a:gd name="connsiteX3" fmla="*/ 0 w 6032731"/>
              <a:gd name="connsiteY3" fmla="*/ 6886205 h 6886205"/>
              <a:gd name="connsiteX4" fmla="*/ 14068 w 6032731"/>
              <a:gd name="connsiteY4" fmla="*/ 0 h 6886205"/>
              <a:gd name="connsiteX0" fmla="*/ 28355 w 6047018"/>
              <a:gd name="connsiteY0" fmla="*/ 0 h 6886205"/>
              <a:gd name="connsiteX1" fmla="*/ 6047018 w 6047018"/>
              <a:gd name="connsiteY1" fmla="*/ 0 h 6886205"/>
              <a:gd name="connsiteX2" fmla="*/ 2818396 w 6047018"/>
              <a:gd name="connsiteY2" fmla="*/ 6874934 h 6886205"/>
              <a:gd name="connsiteX3" fmla="*/ 0 w 6047018"/>
              <a:gd name="connsiteY3" fmla="*/ 6886205 h 6886205"/>
              <a:gd name="connsiteX4" fmla="*/ 28355 w 6047018"/>
              <a:gd name="connsiteY4" fmla="*/ 0 h 6886205"/>
              <a:gd name="connsiteX0" fmla="*/ 42642 w 6061305"/>
              <a:gd name="connsiteY0" fmla="*/ 0 h 6874934"/>
              <a:gd name="connsiteX1" fmla="*/ 6061305 w 6061305"/>
              <a:gd name="connsiteY1" fmla="*/ 0 h 6874934"/>
              <a:gd name="connsiteX2" fmla="*/ 2832683 w 6061305"/>
              <a:gd name="connsiteY2" fmla="*/ 6874934 h 6874934"/>
              <a:gd name="connsiteX3" fmla="*/ 0 w 6061305"/>
              <a:gd name="connsiteY3" fmla="*/ 6871882 h 6874934"/>
              <a:gd name="connsiteX4" fmla="*/ 42642 w 6061305"/>
              <a:gd name="connsiteY4" fmla="*/ 0 h 68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05" h="6874934">
                <a:moveTo>
                  <a:pt x="42642" y="0"/>
                </a:moveTo>
                <a:lnTo>
                  <a:pt x="6061305" y="0"/>
                </a:lnTo>
                <a:lnTo>
                  <a:pt x="2832683" y="6874934"/>
                </a:lnTo>
                <a:lnTo>
                  <a:pt x="0" y="6871882"/>
                </a:lnTo>
                <a:cubicBezTo>
                  <a:pt x="4689" y="4576480"/>
                  <a:pt x="37953" y="2295402"/>
                  <a:pt x="426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 name="Freeform 3"/>
          <p:cNvSpPr/>
          <p:nvPr/>
        </p:nvSpPr>
        <p:spPr>
          <a:xfrm flipH="1">
            <a:off x="3041643" y="0"/>
            <a:ext cx="3879901" cy="68580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flipH="1">
            <a:off x="1828799" y="0"/>
            <a:ext cx="3914421" cy="6858000"/>
          </a:xfrm>
          <a:custGeom>
            <a:avLst/>
            <a:gdLst>
              <a:gd name="connsiteX0" fmla="*/ 3226165 w 3914421"/>
              <a:gd name="connsiteY0" fmla="*/ 0 h 6858000"/>
              <a:gd name="connsiteX1" fmla="*/ 3914421 w 3914421"/>
              <a:gd name="connsiteY1" fmla="*/ 0 h 6858000"/>
              <a:gd name="connsiteX2" fmla="*/ 688257 w 3914421"/>
              <a:gd name="connsiteY2" fmla="*/ 6858000 h 6858000"/>
              <a:gd name="connsiteX3" fmla="*/ 0 w 39144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14421" h="6858000">
                <a:moveTo>
                  <a:pt x="3226165" y="0"/>
                </a:moveTo>
                <a:lnTo>
                  <a:pt x="3914421" y="0"/>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21785" y="0"/>
            <a:ext cx="19702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p:cNvSpPr txBox="1"/>
          <p:nvPr/>
        </p:nvSpPr>
        <p:spPr>
          <a:xfrm>
            <a:off x="8004393" y="3259793"/>
            <a:ext cx="2666784"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latin typeface="Montserrat" charset="0"/>
                <a:ea typeface="Montserrat" charset="0"/>
                <a:cs typeface="Montserrat" charset="0"/>
              </a:rPr>
              <a:t>Performant.</a:t>
            </a:r>
          </a:p>
        </p:txBody>
      </p:sp>
      <p:sp>
        <p:nvSpPr>
          <p:cNvPr id="12" name="Rectangle 11"/>
          <p:cNvSpPr/>
          <p:nvPr/>
        </p:nvSpPr>
        <p:spPr>
          <a:xfrm>
            <a:off x="5793649" y="3359026"/>
            <a:ext cx="1869312" cy="355533"/>
          </a:xfrm>
          <a:custGeom>
            <a:avLst/>
            <a:gdLst>
              <a:gd name="connsiteX0" fmla="*/ 0 w 1922065"/>
              <a:gd name="connsiteY0" fmla="*/ 0 h 346741"/>
              <a:gd name="connsiteX1" fmla="*/ 1922065 w 1922065"/>
              <a:gd name="connsiteY1" fmla="*/ 0 h 346741"/>
              <a:gd name="connsiteX2" fmla="*/ 1922065 w 1922065"/>
              <a:gd name="connsiteY2" fmla="*/ 346741 h 346741"/>
              <a:gd name="connsiteX3" fmla="*/ 0 w 1922065"/>
              <a:gd name="connsiteY3" fmla="*/ 346741 h 346741"/>
              <a:gd name="connsiteX4" fmla="*/ 0 w 1922065"/>
              <a:gd name="connsiteY4" fmla="*/ 0 h 346741"/>
              <a:gd name="connsiteX0" fmla="*/ 0 w 1922065"/>
              <a:gd name="connsiteY0" fmla="*/ 0 h 346741"/>
              <a:gd name="connsiteX1" fmla="*/ 1922065 w 1922065"/>
              <a:gd name="connsiteY1" fmla="*/ 0 h 346741"/>
              <a:gd name="connsiteX2" fmla="*/ 1922065 w 1922065"/>
              <a:gd name="connsiteY2" fmla="*/ 346741 h 346741"/>
              <a:gd name="connsiteX3" fmla="*/ 228600 w 1922065"/>
              <a:gd name="connsiteY3" fmla="*/ 337948 h 346741"/>
              <a:gd name="connsiteX4" fmla="*/ 0 w 1922065"/>
              <a:gd name="connsiteY4" fmla="*/ 0 h 346741"/>
              <a:gd name="connsiteX0" fmla="*/ 0 w 1869312"/>
              <a:gd name="connsiteY0" fmla="*/ 0 h 355533"/>
              <a:gd name="connsiteX1" fmla="*/ 1869312 w 1869312"/>
              <a:gd name="connsiteY1" fmla="*/ 8792 h 355533"/>
              <a:gd name="connsiteX2" fmla="*/ 1869312 w 1869312"/>
              <a:gd name="connsiteY2" fmla="*/ 355533 h 355533"/>
              <a:gd name="connsiteX3" fmla="*/ 175847 w 1869312"/>
              <a:gd name="connsiteY3" fmla="*/ 346740 h 355533"/>
              <a:gd name="connsiteX4" fmla="*/ 0 w 1869312"/>
              <a:gd name="connsiteY4" fmla="*/ 0 h 355533"/>
              <a:gd name="connsiteX0" fmla="*/ 0 w 1869312"/>
              <a:gd name="connsiteY0" fmla="*/ 0 h 355533"/>
              <a:gd name="connsiteX1" fmla="*/ 1869312 w 1869312"/>
              <a:gd name="connsiteY1" fmla="*/ 8792 h 355533"/>
              <a:gd name="connsiteX2" fmla="*/ 1869312 w 1869312"/>
              <a:gd name="connsiteY2" fmla="*/ 355533 h 355533"/>
              <a:gd name="connsiteX3" fmla="*/ 166322 w 1869312"/>
              <a:gd name="connsiteY3" fmla="*/ 353090 h 355533"/>
              <a:gd name="connsiteX4" fmla="*/ 0 w 1869312"/>
              <a:gd name="connsiteY4" fmla="*/ 0 h 35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312" h="355533">
                <a:moveTo>
                  <a:pt x="0" y="0"/>
                </a:moveTo>
                <a:lnTo>
                  <a:pt x="1869312" y="8792"/>
                </a:lnTo>
                <a:lnTo>
                  <a:pt x="1869312" y="355533"/>
                </a:lnTo>
                <a:lnTo>
                  <a:pt x="166322" y="3530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cxnSp>
        <p:nvCxnSpPr>
          <p:cNvPr id="11" name="Straight Connector 10"/>
          <p:cNvCxnSpPr/>
          <p:nvPr/>
        </p:nvCxnSpPr>
        <p:spPr>
          <a:xfrm flipV="1">
            <a:off x="8880705" y="447255"/>
            <a:ext cx="0" cy="1177036"/>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867045" y="183012"/>
            <a:ext cx="570245" cy="1436465"/>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061038" y="741751"/>
            <a:ext cx="1698207" cy="1710536"/>
            <a:chOff x="10521696" y="434642"/>
            <a:chExt cx="1247937" cy="1256997"/>
          </a:xfrm>
        </p:grpSpPr>
        <p:sp>
          <p:nvSpPr>
            <p:cNvPr id="15" name="Rectangle 14"/>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rot="16200000">
              <a:off x="9931867"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7" name="Rectangle 16"/>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8" name="Rectangle 17"/>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9" name="Rectangle 18"/>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0" name="Rectangle 19"/>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2" name="Rectangle 21"/>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pic>
        <p:nvPicPr>
          <p:cNvPr id="24" name="Picture 2" descr="Image result for application insights logo"/>
          <p:cNvPicPr>
            <a:picLocks noChangeAspect="1" noChangeArrowheads="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739908" y="986947"/>
            <a:ext cx="2340466" cy="1228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103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627276" y="2598174"/>
            <a:ext cx="1207382"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01</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err="1">
                <a:solidFill>
                  <a:schemeClr val="tx1"/>
                </a:solidFill>
                <a:latin typeface="Montserrat" charset="0"/>
                <a:ea typeface="Montserrat" charset="0"/>
                <a:cs typeface="Montserrat" charset="0"/>
              </a:rPr>
              <a:t>Aubergine</a:t>
            </a:r>
            <a:endParaRPr lang="en-US" sz="3000" dirty="0">
              <a:solidFill>
                <a:schemeClr val="tx1"/>
              </a:solidFill>
              <a:latin typeface="Montserrat" charset="0"/>
              <a:ea typeface="Montserrat" charset="0"/>
              <a:cs typeface="Montserrat" charset="0"/>
            </a:endParaRP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pic>
        <p:nvPicPr>
          <p:cNvPr id="48" name="Picture Placeholder 47"/>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l="-23960"/>
          <a:stretch/>
        </p:blipFill>
        <p:spPr>
          <a:xfrm>
            <a:off x="-1447800" y="0"/>
            <a:ext cx="9934575" cy="6858000"/>
          </a:xfrm>
          <a:solidFill>
            <a:schemeClr val="bg1"/>
          </a:solidFill>
          <a:ln w="12700">
            <a:solidFill>
              <a:schemeClr val="accent1"/>
            </a:solidFill>
          </a:ln>
        </p:spPr>
      </p:pic>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Eggplant</a:t>
            </a:r>
          </a:p>
        </p:txBody>
      </p:sp>
      <p:sp>
        <p:nvSpPr>
          <p:cNvPr id="52" name="TextBox 51"/>
          <p:cNvSpPr txBox="1"/>
          <p:nvPr/>
        </p:nvSpPr>
        <p:spPr>
          <a:xfrm rot="5197473">
            <a:off x="8660868" y="1421974"/>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spTree>
    <p:extLst>
      <p:ext uri="{BB962C8B-B14F-4D97-AF65-F5344CB8AC3E}">
        <p14:creationId xmlns:p14="http://schemas.microsoft.com/office/powerpoint/2010/main" val="213561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1359"/>
          <a:stretch/>
        </p:blipFill>
        <p:spPr>
          <a:xfrm>
            <a:off x="722245" y="304800"/>
            <a:ext cx="10575234" cy="5867704"/>
          </a:xfrm>
          <a:prstGeom prst="rect">
            <a:avLst/>
          </a:prstGeom>
        </p:spPr>
      </p:pic>
    </p:spTree>
    <p:extLst>
      <p:ext uri="{BB962C8B-B14F-4D97-AF65-F5344CB8AC3E}">
        <p14:creationId xmlns:p14="http://schemas.microsoft.com/office/powerpoint/2010/main" val="65619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0"/>
          </p:nvPr>
        </p:nvPicPr>
        <p:blipFill>
          <a:blip r:embed="rId3" cstate="email">
            <a:duotone>
              <a:prstClr val="black"/>
              <a:schemeClr val="accent5">
                <a:tint val="45000"/>
                <a:satMod val="400000"/>
              </a:schemeClr>
            </a:duotone>
            <a:extLst>
              <a:ext uri="{28A0092B-C50C-407E-A947-70E740481C1C}">
                <a14:useLocalDpi xmlns:a14="http://schemas.microsoft.com/office/drawing/2010/main"/>
              </a:ext>
            </a:extLst>
          </a:blip>
          <a:srcRect/>
          <a:stretch>
            <a:fillRect/>
          </a:stretch>
        </p:blipFill>
        <p:spPr/>
      </p:pic>
      <p:sp>
        <p:nvSpPr>
          <p:cNvPr id="3" name="Rectangle 20"/>
          <p:cNvSpPr/>
          <p:nvPr/>
        </p:nvSpPr>
        <p:spPr>
          <a:xfrm flipH="1">
            <a:off x="4227346" y="-1"/>
            <a:ext cx="6061305" cy="6858001"/>
          </a:xfrm>
          <a:custGeom>
            <a:avLst/>
            <a:gdLst>
              <a:gd name="connsiteX0" fmla="*/ 0 w 6018663"/>
              <a:gd name="connsiteY0" fmla="*/ 0 h 6858000"/>
              <a:gd name="connsiteX1" fmla="*/ 6018663 w 6018663"/>
              <a:gd name="connsiteY1" fmla="*/ 0 h 6858000"/>
              <a:gd name="connsiteX2" fmla="*/ 6018663 w 6018663"/>
              <a:gd name="connsiteY2" fmla="*/ 6858000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3038396 w 6018663"/>
              <a:gd name="connsiteY2" fmla="*/ 6874934 h 6874934"/>
              <a:gd name="connsiteX3" fmla="*/ 0 w 6018663"/>
              <a:gd name="connsiteY3" fmla="*/ 6858000 h 6874934"/>
              <a:gd name="connsiteX4" fmla="*/ 0 w 6018663"/>
              <a:gd name="connsiteY4" fmla="*/ 0 h 6874934"/>
              <a:gd name="connsiteX0" fmla="*/ 0 w 6018663"/>
              <a:gd name="connsiteY0" fmla="*/ 0 h 6858000"/>
              <a:gd name="connsiteX1" fmla="*/ 6018663 w 6018663"/>
              <a:gd name="connsiteY1" fmla="*/ 0 h 6858000"/>
              <a:gd name="connsiteX2" fmla="*/ 2716663 w 6018663"/>
              <a:gd name="connsiteY2" fmla="*/ 6824134 h 6858000"/>
              <a:gd name="connsiteX3" fmla="*/ 0 w 6018663"/>
              <a:gd name="connsiteY3" fmla="*/ 6858000 h 6858000"/>
              <a:gd name="connsiteX4" fmla="*/ 0 w 6018663"/>
              <a:gd name="connsiteY4" fmla="*/ 0 h 6858000"/>
              <a:gd name="connsiteX0" fmla="*/ 0 w 6018663"/>
              <a:gd name="connsiteY0" fmla="*/ 0 h 6874934"/>
              <a:gd name="connsiteX1" fmla="*/ 6018663 w 6018663"/>
              <a:gd name="connsiteY1" fmla="*/ 0 h 6874934"/>
              <a:gd name="connsiteX2" fmla="*/ 2767463 w 6018663"/>
              <a:gd name="connsiteY2" fmla="*/ 6874934 h 6874934"/>
              <a:gd name="connsiteX3" fmla="*/ 0 w 6018663"/>
              <a:gd name="connsiteY3" fmla="*/ 6858000 h 6874934"/>
              <a:gd name="connsiteX4" fmla="*/ 0 w 6018663"/>
              <a:gd name="connsiteY4" fmla="*/ 0 h 6874934"/>
              <a:gd name="connsiteX0" fmla="*/ 0 w 6018663"/>
              <a:gd name="connsiteY0" fmla="*/ 0 h 6874934"/>
              <a:gd name="connsiteX1" fmla="*/ 6018663 w 6018663"/>
              <a:gd name="connsiteY1" fmla="*/ 0 h 6874934"/>
              <a:gd name="connsiteX2" fmla="*/ 2790041 w 6018663"/>
              <a:gd name="connsiteY2" fmla="*/ 6874934 h 6874934"/>
              <a:gd name="connsiteX3" fmla="*/ 0 w 6018663"/>
              <a:gd name="connsiteY3" fmla="*/ 6858000 h 6874934"/>
              <a:gd name="connsiteX4" fmla="*/ 0 w 6018663"/>
              <a:gd name="connsiteY4" fmla="*/ 0 h 6874934"/>
              <a:gd name="connsiteX0" fmla="*/ 0 w 6018663"/>
              <a:gd name="connsiteY0" fmla="*/ 0 h 6900307"/>
              <a:gd name="connsiteX1" fmla="*/ 6018663 w 6018663"/>
              <a:gd name="connsiteY1" fmla="*/ 0 h 6900307"/>
              <a:gd name="connsiteX2" fmla="*/ 2790041 w 6018663"/>
              <a:gd name="connsiteY2" fmla="*/ 6874934 h 6900307"/>
              <a:gd name="connsiteX3" fmla="*/ 0 w 6018663"/>
              <a:gd name="connsiteY3" fmla="*/ 6900307 h 6900307"/>
              <a:gd name="connsiteX4" fmla="*/ 0 w 6018663"/>
              <a:gd name="connsiteY4" fmla="*/ 0 h 6900307"/>
              <a:gd name="connsiteX0" fmla="*/ 14068 w 6032731"/>
              <a:gd name="connsiteY0" fmla="*/ 0 h 6886205"/>
              <a:gd name="connsiteX1" fmla="*/ 6032731 w 6032731"/>
              <a:gd name="connsiteY1" fmla="*/ 0 h 6886205"/>
              <a:gd name="connsiteX2" fmla="*/ 2804109 w 6032731"/>
              <a:gd name="connsiteY2" fmla="*/ 6874934 h 6886205"/>
              <a:gd name="connsiteX3" fmla="*/ 0 w 6032731"/>
              <a:gd name="connsiteY3" fmla="*/ 6886205 h 6886205"/>
              <a:gd name="connsiteX4" fmla="*/ 14068 w 6032731"/>
              <a:gd name="connsiteY4" fmla="*/ 0 h 6886205"/>
              <a:gd name="connsiteX0" fmla="*/ 28355 w 6047018"/>
              <a:gd name="connsiteY0" fmla="*/ 0 h 6886205"/>
              <a:gd name="connsiteX1" fmla="*/ 6047018 w 6047018"/>
              <a:gd name="connsiteY1" fmla="*/ 0 h 6886205"/>
              <a:gd name="connsiteX2" fmla="*/ 2818396 w 6047018"/>
              <a:gd name="connsiteY2" fmla="*/ 6874934 h 6886205"/>
              <a:gd name="connsiteX3" fmla="*/ 0 w 6047018"/>
              <a:gd name="connsiteY3" fmla="*/ 6886205 h 6886205"/>
              <a:gd name="connsiteX4" fmla="*/ 28355 w 6047018"/>
              <a:gd name="connsiteY4" fmla="*/ 0 h 6886205"/>
              <a:gd name="connsiteX0" fmla="*/ 42642 w 6061305"/>
              <a:gd name="connsiteY0" fmla="*/ 0 h 6874934"/>
              <a:gd name="connsiteX1" fmla="*/ 6061305 w 6061305"/>
              <a:gd name="connsiteY1" fmla="*/ 0 h 6874934"/>
              <a:gd name="connsiteX2" fmla="*/ 2832683 w 6061305"/>
              <a:gd name="connsiteY2" fmla="*/ 6874934 h 6874934"/>
              <a:gd name="connsiteX3" fmla="*/ 0 w 6061305"/>
              <a:gd name="connsiteY3" fmla="*/ 6871882 h 6874934"/>
              <a:gd name="connsiteX4" fmla="*/ 42642 w 6061305"/>
              <a:gd name="connsiteY4" fmla="*/ 0 h 6874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305" h="6874934">
                <a:moveTo>
                  <a:pt x="42642" y="0"/>
                </a:moveTo>
                <a:lnTo>
                  <a:pt x="6061305" y="0"/>
                </a:lnTo>
                <a:lnTo>
                  <a:pt x="2832683" y="6874934"/>
                </a:lnTo>
                <a:lnTo>
                  <a:pt x="0" y="6871882"/>
                </a:lnTo>
                <a:cubicBezTo>
                  <a:pt x="4689" y="4576480"/>
                  <a:pt x="37953" y="2295402"/>
                  <a:pt x="42642"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endParaRPr>
          </a:p>
        </p:txBody>
      </p:sp>
      <p:sp>
        <p:nvSpPr>
          <p:cNvPr id="4" name="Freeform 3"/>
          <p:cNvSpPr/>
          <p:nvPr/>
        </p:nvSpPr>
        <p:spPr>
          <a:xfrm flipH="1">
            <a:off x="3041643" y="0"/>
            <a:ext cx="3879901" cy="68580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flipH="1">
            <a:off x="1828799" y="0"/>
            <a:ext cx="3914421" cy="6858000"/>
          </a:xfrm>
          <a:custGeom>
            <a:avLst/>
            <a:gdLst>
              <a:gd name="connsiteX0" fmla="*/ 3226165 w 3914421"/>
              <a:gd name="connsiteY0" fmla="*/ 0 h 6858000"/>
              <a:gd name="connsiteX1" fmla="*/ 3914421 w 3914421"/>
              <a:gd name="connsiteY1" fmla="*/ 0 h 6858000"/>
              <a:gd name="connsiteX2" fmla="*/ 688257 w 3914421"/>
              <a:gd name="connsiteY2" fmla="*/ 6858000 h 6858000"/>
              <a:gd name="connsiteX3" fmla="*/ 0 w 39144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14421" h="6858000">
                <a:moveTo>
                  <a:pt x="3226165" y="0"/>
                </a:moveTo>
                <a:lnTo>
                  <a:pt x="3914421" y="0"/>
                </a:lnTo>
                <a:lnTo>
                  <a:pt x="688257"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221785" y="0"/>
            <a:ext cx="197021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TextBox 9"/>
          <p:cNvSpPr txBox="1"/>
          <p:nvPr/>
        </p:nvSpPr>
        <p:spPr>
          <a:xfrm>
            <a:off x="8004393" y="3259793"/>
            <a:ext cx="2666784"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latin typeface="Montserrat" charset="0"/>
                <a:ea typeface="Montserrat" charset="0"/>
                <a:cs typeface="Montserrat" charset="0"/>
              </a:rPr>
              <a:t>Pleasurable.</a:t>
            </a:r>
          </a:p>
        </p:txBody>
      </p:sp>
      <p:sp>
        <p:nvSpPr>
          <p:cNvPr id="12" name="Rectangle 11"/>
          <p:cNvSpPr/>
          <p:nvPr/>
        </p:nvSpPr>
        <p:spPr>
          <a:xfrm>
            <a:off x="5793649" y="3359026"/>
            <a:ext cx="1869312" cy="355533"/>
          </a:xfrm>
          <a:custGeom>
            <a:avLst/>
            <a:gdLst>
              <a:gd name="connsiteX0" fmla="*/ 0 w 1922065"/>
              <a:gd name="connsiteY0" fmla="*/ 0 h 346741"/>
              <a:gd name="connsiteX1" fmla="*/ 1922065 w 1922065"/>
              <a:gd name="connsiteY1" fmla="*/ 0 h 346741"/>
              <a:gd name="connsiteX2" fmla="*/ 1922065 w 1922065"/>
              <a:gd name="connsiteY2" fmla="*/ 346741 h 346741"/>
              <a:gd name="connsiteX3" fmla="*/ 0 w 1922065"/>
              <a:gd name="connsiteY3" fmla="*/ 346741 h 346741"/>
              <a:gd name="connsiteX4" fmla="*/ 0 w 1922065"/>
              <a:gd name="connsiteY4" fmla="*/ 0 h 346741"/>
              <a:gd name="connsiteX0" fmla="*/ 0 w 1922065"/>
              <a:gd name="connsiteY0" fmla="*/ 0 h 346741"/>
              <a:gd name="connsiteX1" fmla="*/ 1922065 w 1922065"/>
              <a:gd name="connsiteY1" fmla="*/ 0 h 346741"/>
              <a:gd name="connsiteX2" fmla="*/ 1922065 w 1922065"/>
              <a:gd name="connsiteY2" fmla="*/ 346741 h 346741"/>
              <a:gd name="connsiteX3" fmla="*/ 228600 w 1922065"/>
              <a:gd name="connsiteY3" fmla="*/ 337948 h 346741"/>
              <a:gd name="connsiteX4" fmla="*/ 0 w 1922065"/>
              <a:gd name="connsiteY4" fmla="*/ 0 h 346741"/>
              <a:gd name="connsiteX0" fmla="*/ 0 w 1869312"/>
              <a:gd name="connsiteY0" fmla="*/ 0 h 355533"/>
              <a:gd name="connsiteX1" fmla="*/ 1869312 w 1869312"/>
              <a:gd name="connsiteY1" fmla="*/ 8792 h 355533"/>
              <a:gd name="connsiteX2" fmla="*/ 1869312 w 1869312"/>
              <a:gd name="connsiteY2" fmla="*/ 355533 h 355533"/>
              <a:gd name="connsiteX3" fmla="*/ 175847 w 1869312"/>
              <a:gd name="connsiteY3" fmla="*/ 346740 h 355533"/>
              <a:gd name="connsiteX4" fmla="*/ 0 w 1869312"/>
              <a:gd name="connsiteY4" fmla="*/ 0 h 355533"/>
              <a:gd name="connsiteX0" fmla="*/ 0 w 1869312"/>
              <a:gd name="connsiteY0" fmla="*/ 0 h 355533"/>
              <a:gd name="connsiteX1" fmla="*/ 1869312 w 1869312"/>
              <a:gd name="connsiteY1" fmla="*/ 8792 h 355533"/>
              <a:gd name="connsiteX2" fmla="*/ 1869312 w 1869312"/>
              <a:gd name="connsiteY2" fmla="*/ 355533 h 355533"/>
              <a:gd name="connsiteX3" fmla="*/ 166322 w 1869312"/>
              <a:gd name="connsiteY3" fmla="*/ 353090 h 355533"/>
              <a:gd name="connsiteX4" fmla="*/ 0 w 1869312"/>
              <a:gd name="connsiteY4" fmla="*/ 0 h 3555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312" h="355533">
                <a:moveTo>
                  <a:pt x="0" y="0"/>
                </a:moveTo>
                <a:lnTo>
                  <a:pt x="1869312" y="8792"/>
                </a:lnTo>
                <a:lnTo>
                  <a:pt x="1869312" y="355533"/>
                </a:lnTo>
                <a:lnTo>
                  <a:pt x="166322" y="35309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cxnSp>
        <p:nvCxnSpPr>
          <p:cNvPr id="11" name="Straight Connector 10"/>
          <p:cNvCxnSpPr/>
          <p:nvPr/>
        </p:nvCxnSpPr>
        <p:spPr>
          <a:xfrm flipV="1">
            <a:off x="8880705" y="447255"/>
            <a:ext cx="0" cy="1177036"/>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867045" y="183012"/>
            <a:ext cx="570245" cy="1436465"/>
          </a:xfrm>
          <a:prstGeom prst="line">
            <a:avLst/>
          </a:prstGeom>
          <a:ln w="120650">
            <a:solidFill>
              <a:srgbClr val="2C2C2C"/>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061038" y="741751"/>
            <a:ext cx="1698207" cy="1710536"/>
            <a:chOff x="10521696" y="434642"/>
            <a:chExt cx="1247937" cy="1256997"/>
          </a:xfrm>
        </p:grpSpPr>
        <p:sp>
          <p:nvSpPr>
            <p:cNvPr id="15" name="Rectangle 14"/>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rot="16200000">
              <a:off x="9931867"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7" name="Rectangle 16"/>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8" name="Rectangle 17"/>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9" name="Rectangle 18"/>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0" name="Rectangle 19"/>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2" name="Rectangle 21"/>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 name="TextBox 1"/>
          <p:cNvSpPr txBox="1"/>
          <p:nvPr/>
        </p:nvSpPr>
        <p:spPr>
          <a:xfrm>
            <a:off x="7384084" y="713049"/>
            <a:ext cx="2653011" cy="1569660"/>
          </a:xfrm>
          <a:prstGeom prst="rect">
            <a:avLst/>
          </a:prstGeom>
          <a:noFill/>
        </p:spPr>
        <p:txBody>
          <a:bodyPr wrap="square" rtlCol="0">
            <a:spAutoFit/>
          </a:bodyPr>
          <a:lstStyle/>
          <a:p>
            <a:pPr lvl="1" algn="ctr"/>
            <a:r>
              <a:rPr lang="en-US" sz="9600" dirty="0">
                <a:solidFill>
                  <a:schemeClr val="accent3"/>
                </a:solidFill>
                <a:latin typeface="FontAwesome" pitchFamily="2" charset="0"/>
              </a:rPr>
              <a:t></a:t>
            </a:r>
          </a:p>
        </p:txBody>
      </p:sp>
    </p:spTree>
    <p:extLst>
      <p:ext uri="{BB962C8B-B14F-4D97-AF65-F5344CB8AC3E}">
        <p14:creationId xmlns:p14="http://schemas.microsoft.com/office/powerpoint/2010/main" val="39269047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p:pic>
      <p:sp>
        <p:nvSpPr>
          <p:cNvPr id="14" name="Rectangle 13"/>
          <p:cNvSpPr/>
          <p:nvPr/>
        </p:nvSpPr>
        <p:spPr>
          <a:xfrm>
            <a:off x="428445" y="397623"/>
            <a:ext cx="11335109" cy="605574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charset="0"/>
            </a:endParaRPr>
          </a:p>
        </p:txBody>
      </p:sp>
      <p:grpSp>
        <p:nvGrpSpPr>
          <p:cNvPr id="4" name="Group 3"/>
          <p:cNvGrpSpPr/>
          <p:nvPr/>
        </p:nvGrpSpPr>
        <p:grpSpPr>
          <a:xfrm>
            <a:off x="4244083" y="-466251"/>
            <a:ext cx="1231774" cy="7790502"/>
            <a:chOff x="5097975" y="-466251"/>
            <a:chExt cx="1231774" cy="7790502"/>
          </a:xfrm>
        </p:grpSpPr>
        <p:sp>
          <p:nvSpPr>
            <p:cNvPr id="10" name="Freeform 9"/>
            <p:cNvSpPr/>
            <p:nvPr/>
          </p:nvSpPr>
          <p:spPr>
            <a:xfrm rot="2192510">
              <a:off x="5988270" y="-466251"/>
              <a:ext cx="341479" cy="7790502"/>
            </a:xfrm>
            <a:custGeom>
              <a:avLst/>
              <a:gdLst>
                <a:gd name="connsiteX0" fmla="*/ 0 w 341479"/>
                <a:gd name="connsiteY0" fmla="*/ 253067 h 7790502"/>
                <a:gd name="connsiteX1" fmla="*/ 341479 w 341479"/>
                <a:gd name="connsiteY1" fmla="*/ 0 h 7790502"/>
                <a:gd name="connsiteX2" fmla="*/ 341479 w 341479"/>
                <a:gd name="connsiteY2" fmla="*/ 7537434 h 7790502"/>
                <a:gd name="connsiteX3" fmla="*/ 0 w 341479"/>
                <a:gd name="connsiteY3" fmla="*/ 7790502 h 7790502"/>
              </a:gdLst>
              <a:ahLst/>
              <a:cxnLst>
                <a:cxn ang="0">
                  <a:pos x="connsiteX0" y="connsiteY0"/>
                </a:cxn>
                <a:cxn ang="0">
                  <a:pos x="connsiteX1" y="connsiteY1"/>
                </a:cxn>
                <a:cxn ang="0">
                  <a:pos x="connsiteX2" y="connsiteY2"/>
                </a:cxn>
                <a:cxn ang="0">
                  <a:pos x="connsiteX3" y="connsiteY3"/>
                </a:cxn>
              </a:cxnLst>
              <a:rect l="l" t="t" r="r" b="b"/>
              <a:pathLst>
                <a:path w="341479" h="7790502">
                  <a:moveTo>
                    <a:pt x="0" y="253067"/>
                  </a:moveTo>
                  <a:lnTo>
                    <a:pt x="341479" y="0"/>
                  </a:lnTo>
                  <a:lnTo>
                    <a:pt x="341479" y="7537434"/>
                  </a:lnTo>
                  <a:lnTo>
                    <a:pt x="0" y="77905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Open Sans" charset="0"/>
              </a:endParaRPr>
            </a:p>
          </p:txBody>
        </p:sp>
        <p:sp>
          <p:nvSpPr>
            <p:cNvPr id="12" name="Freeform 11"/>
            <p:cNvSpPr/>
            <p:nvPr/>
          </p:nvSpPr>
          <p:spPr>
            <a:xfrm rot="2192510">
              <a:off x="5097975" y="-466251"/>
              <a:ext cx="341479" cy="7790501"/>
            </a:xfrm>
            <a:custGeom>
              <a:avLst/>
              <a:gdLst>
                <a:gd name="connsiteX0" fmla="*/ 0 w 341479"/>
                <a:gd name="connsiteY0" fmla="*/ 253067 h 7790501"/>
                <a:gd name="connsiteX1" fmla="*/ 341479 w 341479"/>
                <a:gd name="connsiteY1" fmla="*/ 0 h 7790501"/>
                <a:gd name="connsiteX2" fmla="*/ 341479 w 341479"/>
                <a:gd name="connsiteY2" fmla="*/ 7537434 h 7790501"/>
                <a:gd name="connsiteX3" fmla="*/ 0 w 341479"/>
                <a:gd name="connsiteY3" fmla="*/ 7790501 h 7790501"/>
              </a:gdLst>
              <a:ahLst/>
              <a:cxnLst>
                <a:cxn ang="0">
                  <a:pos x="connsiteX0" y="connsiteY0"/>
                </a:cxn>
                <a:cxn ang="0">
                  <a:pos x="connsiteX1" y="connsiteY1"/>
                </a:cxn>
                <a:cxn ang="0">
                  <a:pos x="connsiteX2" y="connsiteY2"/>
                </a:cxn>
                <a:cxn ang="0">
                  <a:pos x="connsiteX3" y="connsiteY3"/>
                </a:cxn>
              </a:cxnLst>
              <a:rect l="l" t="t" r="r" b="b"/>
              <a:pathLst>
                <a:path w="341479" h="7790501">
                  <a:moveTo>
                    <a:pt x="0" y="253067"/>
                  </a:moveTo>
                  <a:lnTo>
                    <a:pt x="341479" y="0"/>
                  </a:lnTo>
                  <a:lnTo>
                    <a:pt x="341479" y="7537434"/>
                  </a:lnTo>
                  <a:lnTo>
                    <a:pt x="0" y="77905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atin typeface="Open Sans" charset="0"/>
              </a:endParaRPr>
            </a:p>
          </p:txBody>
        </p:sp>
      </p:grpSp>
      <p:sp>
        <p:nvSpPr>
          <p:cNvPr id="15" name="TextBox 14"/>
          <p:cNvSpPr txBox="1"/>
          <p:nvPr/>
        </p:nvSpPr>
        <p:spPr>
          <a:xfrm>
            <a:off x="986813" y="2198890"/>
            <a:ext cx="4339988" cy="2123658"/>
          </a:xfrm>
          <a:prstGeom prst="rect">
            <a:avLst/>
          </a:prstGeom>
          <a:noFill/>
        </p:spPr>
        <p:txBody>
          <a:bodyPr wrap="square" rtlCol="0">
            <a:spAutoFit/>
          </a:bodyPr>
          <a:lstStyle/>
          <a:p>
            <a:r>
              <a:rPr lang="en-US" sz="6600" dirty="0">
                <a:solidFill>
                  <a:schemeClr val="bg1"/>
                </a:solidFill>
                <a:latin typeface="Permanent Marker" charset="0"/>
                <a:ea typeface="Permanent Marker" charset="0"/>
                <a:cs typeface="Permanent Marker" charset="0"/>
              </a:rPr>
              <a:t>Thank</a:t>
            </a:r>
            <a:br>
              <a:rPr lang="en-US" sz="6600" dirty="0">
                <a:solidFill>
                  <a:schemeClr val="bg1"/>
                </a:solidFill>
                <a:latin typeface="Permanent Marker" charset="0"/>
                <a:ea typeface="Permanent Marker" charset="0"/>
                <a:cs typeface="Permanent Marker" charset="0"/>
              </a:rPr>
            </a:br>
            <a:r>
              <a:rPr lang="en-US" sz="6600" dirty="0">
                <a:solidFill>
                  <a:schemeClr val="bg1"/>
                </a:solidFill>
                <a:latin typeface="Permanent Marker" charset="0"/>
                <a:ea typeface="Permanent Marker" charset="0"/>
                <a:cs typeface="Permanent Marker" charset="0"/>
              </a:rPr>
              <a:t>You!</a:t>
            </a:r>
          </a:p>
        </p:txBody>
      </p:sp>
      <p:grpSp>
        <p:nvGrpSpPr>
          <p:cNvPr id="26" name="Group 25"/>
          <p:cNvGrpSpPr/>
          <p:nvPr/>
        </p:nvGrpSpPr>
        <p:grpSpPr>
          <a:xfrm>
            <a:off x="7304757" y="1364296"/>
            <a:ext cx="4120940" cy="4248826"/>
            <a:chOff x="10524112" y="434642"/>
            <a:chExt cx="1245521" cy="1256997"/>
          </a:xfrm>
        </p:grpSpPr>
        <p:sp>
          <p:nvSpPr>
            <p:cNvPr id="27" name="Rectangle 26"/>
            <p:cNvSpPr/>
            <p:nvPr/>
          </p:nvSpPr>
          <p:spPr>
            <a:xfrm>
              <a:off x="10549698" y="1628194"/>
              <a:ext cx="1219935"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28" name="Rectangle 27"/>
            <p:cNvSpPr/>
            <p:nvPr/>
          </p:nvSpPr>
          <p:spPr>
            <a:xfrm rot="16200000">
              <a:off x="9927967" y="1032048"/>
              <a:ext cx="1255736"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charset="0"/>
              </a:endParaRPr>
            </a:p>
          </p:txBody>
        </p:sp>
        <p:sp>
          <p:nvSpPr>
            <p:cNvPr id="29" name="Rectangle 28"/>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30" name="Rectangle 29"/>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31" name="Rectangle 30"/>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32" name="Rectangle 31"/>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33" name="Rectangle 32"/>
            <p:cNvSpPr/>
            <p:nvPr/>
          </p:nvSpPr>
          <p:spPr>
            <a:xfrm>
              <a:off x="11657293"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34" name="Group 33"/>
          <p:cNvGrpSpPr/>
          <p:nvPr/>
        </p:nvGrpSpPr>
        <p:grpSpPr>
          <a:xfrm rot="5400000">
            <a:off x="1833013" y="-632486"/>
            <a:ext cx="738664" cy="3547766"/>
            <a:chOff x="10835772" y="1967390"/>
            <a:chExt cx="738664" cy="3547766"/>
          </a:xfrm>
        </p:grpSpPr>
        <p:sp>
          <p:nvSpPr>
            <p:cNvPr id="35" name="TextBox 34"/>
            <p:cNvSpPr txBox="1"/>
            <p:nvPr/>
          </p:nvSpPr>
          <p:spPr>
            <a:xfrm rot="16200000">
              <a:off x="10422678" y="2380484"/>
              <a:ext cx="1564852" cy="738664"/>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Nik Molnar</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p>
          </p:txBody>
        </p:sp>
        <p:sp>
          <p:nvSpPr>
            <p:cNvPr id="36" name="Rectangle 35"/>
            <p:cNvSpPr/>
            <p:nvPr/>
          </p:nvSpPr>
          <p:spPr>
            <a:xfrm>
              <a:off x="10943901" y="3617424"/>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11" name="TextBox 10"/>
          <p:cNvSpPr txBox="1"/>
          <p:nvPr/>
        </p:nvSpPr>
        <p:spPr>
          <a:xfrm>
            <a:off x="7623793" y="5676939"/>
            <a:ext cx="3567522" cy="276999"/>
          </a:xfrm>
          <a:prstGeom prst="rect">
            <a:avLst/>
          </a:prstGeom>
          <a:noFill/>
        </p:spPr>
        <p:txBody>
          <a:bodyPr wrap="square" rtlCol="0">
            <a:spAutoFit/>
          </a:bodyPr>
          <a:lstStyle/>
          <a:p>
            <a:pPr algn="ctr"/>
            <a:r>
              <a:rPr lang="en-US" sz="1200" dirty="0">
                <a:solidFill>
                  <a:schemeClr val="accent1"/>
                </a:solidFill>
                <a:latin typeface="Montserrat" panose="00000500000000000000" pitchFamily="2" charset="0"/>
              </a:rPr>
              <a:t>https://aka.ms/better-apps-faster</a:t>
            </a:r>
          </a:p>
        </p:txBody>
      </p:sp>
      <p:pic>
        <p:nvPicPr>
          <p:cNvPr id="39" name="Picture 3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V="1">
            <a:off x="7580366" y="1692899"/>
            <a:ext cx="3594142" cy="3594142"/>
          </a:xfrm>
          <a:prstGeom prst="rect">
            <a:avLst/>
          </a:prstGeom>
        </p:spPr>
      </p:pic>
    </p:spTree>
    <p:extLst>
      <p:ext uri="{BB962C8B-B14F-4D97-AF65-F5344CB8AC3E}">
        <p14:creationId xmlns:p14="http://schemas.microsoft.com/office/powerpoint/2010/main" val="63138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35103" y="2598174"/>
            <a:ext cx="1391728"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02</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solidFill>
                  <a:schemeClr val="tx1"/>
                </a:solidFill>
                <a:latin typeface="Montserrat" charset="0"/>
                <a:ea typeface="Montserrat" charset="0"/>
                <a:cs typeface="Montserrat" charset="0"/>
              </a:rPr>
              <a:t>Pudding</a:t>
            </a: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Dessert</a:t>
            </a:r>
          </a:p>
        </p:txBody>
      </p:sp>
      <p:sp>
        <p:nvSpPr>
          <p:cNvPr id="52" name="TextBox 51"/>
          <p:cNvSpPr txBox="1"/>
          <p:nvPr/>
        </p:nvSpPr>
        <p:spPr>
          <a:xfrm rot="5656794">
            <a:off x="8450923" y="1428814"/>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4" name="Picture Placeholder 3"/>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l="-1120"/>
          <a:stretch/>
        </p:blipFill>
        <p:spPr>
          <a:xfrm>
            <a:off x="-1447800" y="0"/>
            <a:ext cx="9958388" cy="6858000"/>
          </a:xfrm>
          <a:solidFill>
            <a:schemeClr val="bg1"/>
          </a:solidFill>
          <a:ln w="12700">
            <a:solidFill>
              <a:schemeClr val="accent1"/>
            </a:solidFill>
          </a:ln>
        </p:spPr>
      </p:pic>
    </p:spTree>
    <p:extLst>
      <p:ext uri="{BB962C8B-B14F-4D97-AF65-F5344CB8AC3E}">
        <p14:creationId xmlns:p14="http://schemas.microsoft.com/office/powerpoint/2010/main" val="107187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35904" y="2598174"/>
            <a:ext cx="1390125"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03</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err="1">
                <a:solidFill>
                  <a:schemeClr val="tx1"/>
                </a:solidFill>
                <a:latin typeface="Montserrat" charset="0"/>
                <a:ea typeface="Montserrat" charset="0"/>
                <a:cs typeface="Montserrat" charset="0"/>
              </a:rPr>
              <a:t>Courgette</a:t>
            </a:r>
            <a:endParaRPr lang="en-US" sz="3000" dirty="0">
              <a:solidFill>
                <a:schemeClr val="tx1"/>
              </a:solidFill>
              <a:latin typeface="Montserrat" charset="0"/>
              <a:ea typeface="Montserrat" charset="0"/>
              <a:cs typeface="Montserrat" charset="0"/>
            </a:endParaRP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Zucchini</a:t>
            </a:r>
          </a:p>
        </p:txBody>
      </p:sp>
      <p:sp>
        <p:nvSpPr>
          <p:cNvPr id="52" name="TextBox 51"/>
          <p:cNvSpPr txBox="1"/>
          <p:nvPr/>
        </p:nvSpPr>
        <p:spPr>
          <a:xfrm rot="5400000">
            <a:off x="8660870" y="1460315"/>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4" name="Picture Placeholder 3"/>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l="-5830"/>
          <a:stretch/>
        </p:blipFill>
        <p:spPr>
          <a:xfrm>
            <a:off x="-1447800" y="0"/>
            <a:ext cx="9958388" cy="6858000"/>
          </a:xfrm>
          <a:solidFill>
            <a:schemeClr val="bg1"/>
          </a:solidFill>
          <a:ln w="12700">
            <a:solidFill>
              <a:schemeClr val="accent1"/>
            </a:solidFill>
          </a:ln>
        </p:spPr>
      </p:pic>
    </p:spTree>
    <p:extLst>
      <p:ext uri="{BB962C8B-B14F-4D97-AF65-F5344CB8AC3E}">
        <p14:creationId xmlns:p14="http://schemas.microsoft.com/office/powerpoint/2010/main" val="147006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33499" y="2598174"/>
            <a:ext cx="1394934"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04</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solidFill>
                  <a:schemeClr val="tx1"/>
                </a:solidFill>
                <a:latin typeface="Montserrat" charset="0"/>
                <a:ea typeface="Montserrat" charset="0"/>
                <a:cs typeface="Montserrat" charset="0"/>
              </a:rPr>
              <a:t>Pudding</a:t>
            </a: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Bread</a:t>
            </a:r>
          </a:p>
        </p:txBody>
      </p:sp>
      <p:sp>
        <p:nvSpPr>
          <p:cNvPr id="52" name="TextBox 51"/>
          <p:cNvSpPr txBox="1"/>
          <p:nvPr/>
        </p:nvSpPr>
        <p:spPr>
          <a:xfrm rot="5400000">
            <a:off x="8498387" y="1417979"/>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5" name="Picture Placeholder 4"/>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1447800" y="0"/>
            <a:ext cx="9958388" cy="6858000"/>
          </a:xfrm>
          <a:solidFill>
            <a:schemeClr val="bg1"/>
          </a:solidFill>
          <a:ln w="12700">
            <a:solidFill>
              <a:schemeClr val="accent1"/>
            </a:solidFill>
          </a:ln>
        </p:spPr>
      </p:pic>
    </p:spTree>
    <p:extLst>
      <p:ext uri="{BB962C8B-B14F-4D97-AF65-F5344CB8AC3E}">
        <p14:creationId xmlns:p14="http://schemas.microsoft.com/office/powerpoint/2010/main" val="6336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25484" y="2598174"/>
            <a:ext cx="1410964"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05</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solidFill>
                  <a:schemeClr val="tx1"/>
                </a:solidFill>
                <a:latin typeface="Montserrat" charset="0"/>
                <a:ea typeface="Montserrat" charset="0"/>
                <a:cs typeface="Montserrat" charset="0"/>
              </a:rPr>
              <a:t>Rocket</a:t>
            </a: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Arugula</a:t>
            </a:r>
          </a:p>
        </p:txBody>
      </p:sp>
      <p:sp>
        <p:nvSpPr>
          <p:cNvPr id="52" name="TextBox 51"/>
          <p:cNvSpPr txBox="1"/>
          <p:nvPr/>
        </p:nvSpPr>
        <p:spPr>
          <a:xfrm rot="4951360">
            <a:off x="8328944" y="1541627"/>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4" name="Picture Placeholder 3"/>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1447800" y="0"/>
            <a:ext cx="9958388" cy="6858000"/>
          </a:xfrm>
        </p:spPr>
      </p:pic>
    </p:spTree>
    <p:extLst>
      <p:ext uri="{BB962C8B-B14F-4D97-AF65-F5344CB8AC3E}">
        <p14:creationId xmlns:p14="http://schemas.microsoft.com/office/powerpoint/2010/main" val="124324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23079" y="2598174"/>
            <a:ext cx="1415773"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06</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807722" y="3784302"/>
            <a:ext cx="2331335"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solidFill>
                  <a:schemeClr val="tx1"/>
                </a:solidFill>
                <a:latin typeface="Montserrat" charset="0"/>
                <a:ea typeface="Montserrat" charset="0"/>
                <a:cs typeface="Montserrat" charset="0"/>
              </a:rPr>
              <a:t>Pudding</a:t>
            </a: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Sausage</a:t>
            </a:r>
          </a:p>
        </p:txBody>
      </p:sp>
      <p:sp>
        <p:nvSpPr>
          <p:cNvPr id="52" name="TextBox 51"/>
          <p:cNvSpPr txBox="1"/>
          <p:nvPr/>
        </p:nvSpPr>
        <p:spPr>
          <a:xfrm rot="5601136">
            <a:off x="8198498" y="1430010"/>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5" name="Picture Placeholder 4"/>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1447800" y="0"/>
            <a:ext cx="9966325" cy="6858000"/>
          </a:xfrm>
          <a:solidFill>
            <a:schemeClr val="bg1"/>
          </a:solidFill>
          <a:ln w="12700">
            <a:solidFill>
              <a:schemeClr val="accent1"/>
            </a:solidFill>
          </a:ln>
        </p:spPr>
      </p:pic>
    </p:spTree>
    <p:extLst>
      <p:ext uri="{BB962C8B-B14F-4D97-AF65-F5344CB8AC3E}">
        <p14:creationId xmlns:p14="http://schemas.microsoft.com/office/powerpoint/2010/main" val="226162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542315" y="2598174"/>
            <a:ext cx="1377301" cy="1200329"/>
          </a:xfrm>
          <a:prstGeom prst="rect">
            <a:avLst/>
          </a:prstGeom>
          <a:noFill/>
        </p:spPr>
        <p:txBody>
          <a:bodyPr wrap="none" rtlCol="0">
            <a:spAutoFit/>
          </a:bodyPr>
          <a:lstStyle/>
          <a:p>
            <a:pPr algn="ctr"/>
            <a:r>
              <a:rPr lang="en-US" sz="7200" b="1" dirty="0">
                <a:solidFill>
                  <a:schemeClr val="accent1"/>
                </a:solidFill>
                <a:latin typeface="Montserrat" charset="0"/>
                <a:ea typeface="Montserrat" charset="0"/>
                <a:cs typeface="Montserrat" charset="0"/>
              </a:rPr>
              <a:t>07</a:t>
            </a:r>
          </a:p>
        </p:txBody>
      </p:sp>
      <p:grpSp>
        <p:nvGrpSpPr>
          <p:cNvPr id="8" name="Group 7"/>
          <p:cNvGrpSpPr/>
          <p:nvPr/>
        </p:nvGrpSpPr>
        <p:grpSpPr>
          <a:xfrm rot="5400000">
            <a:off x="9195239" y="-1569731"/>
            <a:ext cx="307777" cy="4242181"/>
            <a:chOff x="11364203" y="1188306"/>
            <a:chExt cx="307777" cy="4242181"/>
          </a:xfrm>
        </p:grpSpPr>
        <p:sp>
          <p:nvSpPr>
            <p:cNvPr id="6" name="TextBox 5"/>
            <p:cNvSpPr txBox="1"/>
            <p:nvPr/>
          </p:nvSpPr>
          <p:spPr>
            <a:xfrm rot="16200000">
              <a:off x="10462354" y="2090155"/>
              <a:ext cx="2111475" cy="307777"/>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US vs UK Foods</a:t>
              </a:r>
            </a:p>
          </p:txBody>
        </p:sp>
        <p:sp>
          <p:nvSpPr>
            <p:cNvPr id="7" name="Rectangle 6"/>
            <p:cNvSpPr/>
            <p:nvPr/>
          </p:nvSpPr>
          <p:spPr>
            <a:xfrm>
              <a:off x="11472364" y="3532755"/>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grpSp>
        <p:nvGrpSpPr>
          <p:cNvPr id="9" name="Group 8"/>
          <p:cNvGrpSpPr/>
          <p:nvPr/>
        </p:nvGrpSpPr>
        <p:grpSpPr>
          <a:xfrm>
            <a:off x="432249" y="397464"/>
            <a:ext cx="1179985" cy="1176264"/>
            <a:chOff x="10508660" y="434642"/>
            <a:chExt cx="1260973" cy="1256997"/>
          </a:xfrm>
        </p:grpSpPr>
        <p:sp>
          <p:nvSpPr>
            <p:cNvPr id="10" name="Rectangle 9"/>
            <p:cNvSpPr/>
            <p:nvPr/>
          </p:nvSpPr>
          <p:spPr>
            <a:xfrm>
              <a:off x="10521696" y="1628194"/>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1" name="Rectangle 10"/>
            <p:cNvSpPr/>
            <p:nvPr/>
          </p:nvSpPr>
          <p:spPr>
            <a:xfrm rot="16200000">
              <a:off x="9916414" y="103594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2" name="Rectangle 11"/>
            <p:cNvSpPr/>
            <p:nvPr/>
          </p:nvSpPr>
          <p:spPr>
            <a:xfrm rot="16200000">
              <a:off x="11113942" y="1031858"/>
              <a:ext cx="1247937" cy="6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3" name="Rectangle 12"/>
            <p:cNvSpPr/>
            <p:nvPr/>
          </p:nvSpPr>
          <p:spPr>
            <a:xfrm>
              <a:off x="10528784" y="435521"/>
              <a:ext cx="655585" cy="6698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4" name="Rectangle 13"/>
            <p:cNvSpPr/>
            <p:nvPr/>
          </p:nvSpPr>
          <p:spPr>
            <a:xfrm>
              <a:off x="11274262" y="434642"/>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5" name="Rectangle 14"/>
            <p:cNvSpPr/>
            <p:nvPr/>
          </p:nvSpPr>
          <p:spPr>
            <a:xfrm>
              <a:off x="11461895" y="435903"/>
              <a:ext cx="88204"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16" name="Rectangle 15"/>
            <p:cNvSpPr/>
            <p:nvPr/>
          </p:nvSpPr>
          <p:spPr>
            <a:xfrm>
              <a:off x="11653969" y="434642"/>
              <a:ext cx="111843" cy="678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
        <p:nvSpPr>
          <p:cNvPr id="21" name="TextBox 20"/>
          <p:cNvSpPr txBox="1"/>
          <p:nvPr/>
        </p:nvSpPr>
        <p:spPr>
          <a:xfrm>
            <a:off x="7353300" y="3784302"/>
            <a:ext cx="2785757" cy="553998"/>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3000" dirty="0">
                <a:solidFill>
                  <a:schemeClr val="tx1"/>
                </a:solidFill>
                <a:latin typeface="Montserrat" charset="0"/>
                <a:ea typeface="Montserrat" charset="0"/>
                <a:cs typeface="Montserrat" charset="0"/>
              </a:rPr>
              <a:t>Spotted Dick</a:t>
            </a:r>
          </a:p>
        </p:txBody>
      </p:sp>
      <p:sp>
        <p:nvSpPr>
          <p:cNvPr id="25" name="Rectangle 24"/>
          <p:cNvSpPr/>
          <p:nvPr/>
        </p:nvSpPr>
        <p:spPr>
          <a:xfrm>
            <a:off x="10269935" y="3887931"/>
            <a:ext cx="1922065" cy="346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sp>
        <p:nvSpPr>
          <p:cNvPr id="51" name="TextBox 50"/>
          <p:cNvSpPr txBox="1"/>
          <p:nvPr/>
        </p:nvSpPr>
        <p:spPr>
          <a:xfrm>
            <a:off x="6815966" y="2782839"/>
            <a:ext cx="3980613" cy="830997"/>
          </a:xfrm>
          <a:prstGeom prst="rect">
            <a:avLst/>
          </a:prstGeom>
          <a:noFill/>
        </p:spPr>
        <p:txBody>
          <a:bodyPr wrap="square" rtlCol="0">
            <a:spAutoFit/>
          </a:bodyPr>
          <a:lstStyle>
            <a:defPPr>
              <a:defRPr lang="en-US"/>
            </a:defPPr>
            <a:lvl1pPr>
              <a:defRPr sz="2800" b="1">
                <a:solidFill>
                  <a:schemeClr val="bg1"/>
                </a:solidFill>
                <a:latin typeface="+mj-lt"/>
                <a:ea typeface="Open Sans Extrabold" panose="020B0906030804020204" pitchFamily="34" charset="0"/>
                <a:cs typeface="Open Sans Extrabold" panose="020B0906030804020204" pitchFamily="34" charset="0"/>
              </a:defRPr>
            </a:lvl1pPr>
          </a:lstStyle>
          <a:p>
            <a:r>
              <a:rPr lang="en-US" sz="4800" b="0" dirty="0">
                <a:solidFill>
                  <a:schemeClr val="accent1"/>
                </a:solidFill>
                <a:latin typeface="Permanent Marker" panose="02000000000000000000" pitchFamily="2" charset="0"/>
                <a:ea typeface="Permanent Marker" panose="02000000000000000000" pitchFamily="2" charset="0"/>
                <a:cs typeface="Montserrat" charset="0"/>
              </a:rPr>
              <a:t>Wat?!??</a:t>
            </a:r>
          </a:p>
        </p:txBody>
      </p:sp>
      <p:sp>
        <p:nvSpPr>
          <p:cNvPr id="52" name="TextBox 51"/>
          <p:cNvSpPr txBox="1"/>
          <p:nvPr/>
        </p:nvSpPr>
        <p:spPr>
          <a:xfrm rot="5111255">
            <a:off x="8328945" y="1502114"/>
            <a:ext cx="625041" cy="5386090"/>
          </a:xfrm>
          <a:prstGeom prst="rect">
            <a:avLst/>
          </a:prstGeom>
          <a:noFill/>
        </p:spPr>
        <p:txBody>
          <a:bodyPr wrap="square" rtlCol="0">
            <a:spAutoFit/>
          </a:bodyPr>
          <a:lstStyle/>
          <a:p>
            <a:pPr algn="ctr"/>
            <a:r>
              <a:rPr lang="en-US" sz="34400" dirty="0">
                <a:solidFill>
                  <a:schemeClr val="accent1"/>
                </a:solidFill>
                <a:latin typeface="Wilderness Typeface" panose="00000500000000000000" pitchFamily="2" charset="0"/>
              </a:rPr>
              <a:t>|</a:t>
            </a:r>
            <a:endParaRPr lang="en-US" sz="2800" dirty="0">
              <a:solidFill>
                <a:schemeClr val="accent1"/>
              </a:solidFill>
              <a:latin typeface="Wilderness Typeface" panose="00000500000000000000" pitchFamily="2" charset="0"/>
            </a:endParaRPr>
          </a:p>
        </p:txBody>
      </p:sp>
      <p:pic>
        <p:nvPicPr>
          <p:cNvPr id="4" name="Picture Placeholder 3"/>
          <p:cNvPicPr>
            <a:picLocks noGrp="1" noChangeAspect="1"/>
          </p:cNvPicPr>
          <p:nvPr>
            <p:ph type="pic" sz="quarter" idx="14"/>
          </p:nvPr>
        </p:nvPicPr>
        <p:blipFill>
          <a:blip r:embed="rId3" cstate="email">
            <a:extLst>
              <a:ext uri="{28A0092B-C50C-407E-A947-70E740481C1C}">
                <a14:useLocalDpi xmlns:a14="http://schemas.microsoft.com/office/drawing/2010/main"/>
              </a:ext>
            </a:extLst>
          </a:blip>
          <a:srcRect/>
          <a:stretch>
            <a:fillRect/>
          </a:stretch>
        </p:blipFill>
        <p:spPr>
          <a:xfrm>
            <a:off x="-1447800" y="0"/>
            <a:ext cx="9958388" cy="6858000"/>
          </a:xfrm>
          <a:solidFill>
            <a:schemeClr val="bg1"/>
          </a:solidFill>
          <a:ln w="12700">
            <a:solidFill>
              <a:schemeClr val="accent1"/>
            </a:solidFill>
          </a:ln>
        </p:spPr>
      </p:pic>
      <p:sp>
        <p:nvSpPr>
          <p:cNvPr id="17" name="Rectangle 16"/>
          <p:cNvSpPr/>
          <p:nvPr/>
        </p:nvSpPr>
        <p:spPr>
          <a:xfrm rot="18177983">
            <a:off x="-1684346" y="2206556"/>
            <a:ext cx="10373010" cy="2633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Courier New" panose="02070309020205020404" pitchFamily="49" charset="0"/>
                <a:ea typeface="Permanent Marker" panose="02000000000000000000" pitchFamily="2" charset="0"/>
                <a:cs typeface="Courier New" panose="02070309020205020404" pitchFamily="49" charset="0"/>
              </a:rPr>
              <a:t>Censored</a:t>
            </a:r>
          </a:p>
        </p:txBody>
      </p:sp>
    </p:spTree>
    <p:extLst>
      <p:ext uri="{BB962C8B-B14F-4D97-AF65-F5344CB8AC3E}">
        <p14:creationId xmlns:p14="http://schemas.microsoft.com/office/powerpoint/2010/main" val="84967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250"/>
                                        <p:tgtEl>
                                          <p:spTgt spid="5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cstate="email">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p:pic>
      <p:sp>
        <p:nvSpPr>
          <p:cNvPr id="4" name="Rectangle 3"/>
          <p:cNvSpPr/>
          <p:nvPr/>
        </p:nvSpPr>
        <p:spPr>
          <a:xfrm>
            <a:off x="613923" y="613451"/>
            <a:ext cx="10964153" cy="56310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1324536" y="2584699"/>
            <a:ext cx="7316406" cy="1569660"/>
          </a:xfrm>
          <a:prstGeom prst="rect">
            <a:avLst/>
          </a:prstGeom>
          <a:noFill/>
        </p:spPr>
        <p:txBody>
          <a:bodyPr wrap="square" rtlCol="0">
            <a:spAutoFit/>
          </a:bodyPr>
          <a:lstStyle/>
          <a:p>
            <a:r>
              <a:rPr lang="en-US" sz="4800" dirty="0">
                <a:solidFill>
                  <a:schemeClr val="bg1"/>
                </a:solidFill>
                <a:latin typeface="Permanent Marker" charset="0"/>
                <a:ea typeface="Permanent Marker" charset="0"/>
                <a:cs typeface="Permanent Marker" charset="0"/>
              </a:rPr>
              <a:t>Better Applications,</a:t>
            </a:r>
          </a:p>
          <a:p>
            <a:r>
              <a:rPr lang="en-US" sz="4800" dirty="0">
                <a:solidFill>
                  <a:schemeClr val="bg1"/>
                </a:solidFill>
                <a:latin typeface="Permanent Marker" charset="0"/>
                <a:ea typeface="Permanent Marker" charset="0"/>
                <a:cs typeface="Permanent Marker" charset="0"/>
              </a:rPr>
              <a:t>Faster</a:t>
            </a:r>
          </a:p>
        </p:txBody>
      </p:sp>
      <p:grpSp>
        <p:nvGrpSpPr>
          <p:cNvPr id="39" name="Group 38"/>
          <p:cNvGrpSpPr/>
          <p:nvPr/>
        </p:nvGrpSpPr>
        <p:grpSpPr>
          <a:xfrm>
            <a:off x="8249833" y="1786280"/>
            <a:ext cx="2397933" cy="2971967"/>
            <a:chOff x="7313763" y="353672"/>
            <a:chExt cx="3208486" cy="3976556"/>
          </a:xfrm>
          <a:solidFill>
            <a:schemeClr val="accent1"/>
          </a:solidFill>
        </p:grpSpPr>
        <p:sp>
          <p:nvSpPr>
            <p:cNvPr id="40" name="Freeform 39"/>
            <p:cNvSpPr/>
            <p:nvPr/>
          </p:nvSpPr>
          <p:spPr>
            <a:xfrm flipH="1">
              <a:off x="7313763" y="353672"/>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flipH="1">
              <a:off x="8711629" y="587961"/>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flipH="1">
              <a:off x="8298875" y="1129828"/>
              <a:ext cx="1810620" cy="3200400"/>
            </a:xfrm>
            <a:custGeom>
              <a:avLst/>
              <a:gdLst>
                <a:gd name="connsiteX0" fmla="*/ 3226165 w 3879901"/>
                <a:gd name="connsiteY0" fmla="*/ 0 h 6858000"/>
                <a:gd name="connsiteX1" fmla="*/ 3879901 w 3879901"/>
                <a:gd name="connsiteY1" fmla="*/ 0 h 6858000"/>
                <a:gd name="connsiteX2" fmla="*/ 3879901 w 3879901"/>
                <a:gd name="connsiteY2" fmla="*/ 73381 h 6858000"/>
                <a:gd name="connsiteX3" fmla="*/ 688257 w 3879901"/>
                <a:gd name="connsiteY3" fmla="*/ 6858000 h 6858000"/>
                <a:gd name="connsiteX4" fmla="*/ 0 w 38799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9901" h="6858000">
                  <a:moveTo>
                    <a:pt x="3226165" y="0"/>
                  </a:moveTo>
                  <a:lnTo>
                    <a:pt x="3879901" y="0"/>
                  </a:lnTo>
                  <a:lnTo>
                    <a:pt x="3879901" y="73381"/>
                  </a:lnTo>
                  <a:lnTo>
                    <a:pt x="688257" y="6858000"/>
                  </a:lnTo>
                  <a:lnTo>
                    <a:pt x="0" y="68580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39285" y="5676563"/>
            <a:ext cx="1036322" cy="475489"/>
          </a:xfrm>
          <a:prstGeom prst="rect">
            <a:avLst/>
          </a:prstGeom>
        </p:spPr>
      </p:pic>
      <p:grpSp>
        <p:nvGrpSpPr>
          <p:cNvPr id="13" name="Group 12"/>
          <p:cNvGrpSpPr/>
          <p:nvPr/>
        </p:nvGrpSpPr>
        <p:grpSpPr>
          <a:xfrm rot="5400000">
            <a:off x="2049066" y="3376434"/>
            <a:ext cx="738664" cy="3611795"/>
            <a:chOff x="10835765" y="1903361"/>
            <a:chExt cx="738664" cy="3611795"/>
          </a:xfrm>
        </p:grpSpPr>
        <p:sp>
          <p:nvSpPr>
            <p:cNvPr id="14" name="TextBox 13"/>
            <p:cNvSpPr txBox="1"/>
            <p:nvPr/>
          </p:nvSpPr>
          <p:spPr>
            <a:xfrm rot="16200000">
              <a:off x="10383397" y="2355729"/>
              <a:ext cx="1643399" cy="738664"/>
            </a:xfrm>
            <a:prstGeom prst="rect">
              <a:avLst/>
            </a:prstGeom>
            <a:noFill/>
          </p:spPr>
          <p:txBody>
            <a:bodyPr wrap="none" rtlCol="0">
              <a:spAutoFit/>
            </a:bodyPr>
            <a:lstStyle/>
            <a:p>
              <a:r>
                <a:rPr lang="en-US" sz="1400" b="1" spc="300" dirty="0">
                  <a:solidFill>
                    <a:schemeClr val="tx1">
                      <a:lumMod val="50000"/>
                      <a:lumOff val="50000"/>
                    </a:schemeClr>
                  </a:solidFill>
                  <a:latin typeface="Montserrat" charset="0"/>
                  <a:ea typeface="Montserrat" charset="0"/>
                  <a:cs typeface="Montserrat" charset="0"/>
                </a:rPr>
                <a:t>Nik Molnar </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br>
                <a:rPr lang="en-US" sz="1400" b="1" spc="300" dirty="0">
                  <a:solidFill>
                    <a:schemeClr val="tx1">
                      <a:lumMod val="50000"/>
                      <a:lumOff val="50000"/>
                    </a:schemeClr>
                  </a:solidFill>
                  <a:latin typeface="Montserrat" charset="0"/>
                  <a:ea typeface="Montserrat" charset="0"/>
                  <a:cs typeface="Montserrat" charset="0"/>
                </a:rPr>
              </a:br>
              <a:r>
                <a:rPr lang="en-US" sz="1400" dirty="0">
                  <a:solidFill>
                    <a:schemeClr val="accent1"/>
                  </a:solidFill>
                  <a:latin typeface="FontAwesome" pitchFamily="2" charset="0"/>
                </a:rPr>
                <a:t>  </a:t>
              </a:r>
              <a:r>
                <a:rPr lang="en-US" sz="1400" b="1" spc="300" dirty="0">
                  <a:solidFill>
                    <a:schemeClr val="tx1">
                      <a:lumMod val="50000"/>
                      <a:lumOff val="50000"/>
                    </a:schemeClr>
                  </a:solidFill>
                  <a:latin typeface="Montserrat" charset="0"/>
                  <a:ea typeface="Montserrat" charset="0"/>
                  <a:cs typeface="Montserrat" charset="0"/>
                </a:rPr>
                <a:t>nikmd23</a:t>
              </a:r>
            </a:p>
          </p:txBody>
        </p:sp>
        <p:sp>
          <p:nvSpPr>
            <p:cNvPr id="15" name="Rectangle 14"/>
            <p:cNvSpPr/>
            <p:nvPr/>
          </p:nvSpPr>
          <p:spPr>
            <a:xfrm>
              <a:off x="10943901" y="3617424"/>
              <a:ext cx="91440" cy="18977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charset="0"/>
              </a:endParaRPr>
            </a:p>
          </p:txBody>
        </p:sp>
      </p:grpSp>
    </p:spTree>
    <p:extLst>
      <p:ext uri="{BB962C8B-B14F-4D97-AF65-F5344CB8AC3E}">
        <p14:creationId xmlns:p14="http://schemas.microsoft.com/office/powerpoint/2010/main" val="4220732449"/>
      </p:ext>
    </p:extLst>
  </p:cSld>
  <p:clrMapOvr>
    <a:masterClrMapping/>
  </p:clrMapOvr>
</p:sld>
</file>

<file path=ppt/theme/theme1.xml><?xml version="1.0" encoding="utf-8"?>
<a:theme xmlns:a="http://schemas.openxmlformats.org/drawingml/2006/main" name="Office Theme">
  <a:themeElements>
    <a:clrScheme name="Suavedigital">
      <a:dk1>
        <a:srgbClr val="242527"/>
      </a:dk1>
      <a:lt1>
        <a:srgbClr val="FFFFFF"/>
      </a:lt1>
      <a:dk2>
        <a:srgbClr val="262626"/>
      </a:dk2>
      <a:lt2>
        <a:srgbClr val="FFFFFF"/>
      </a:lt2>
      <a:accent1>
        <a:srgbClr val="FFC017"/>
      </a:accent1>
      <a:accent2>
        <a:srgbClr val="535353"/>
      </a:accent2>
      <a:accent3>
        <a:srgbClr val="A7A7A7"/>
      </a:accent3>
      <a:accent4>
        <a:srgbClr val="D2DDD9"/>
      </a:accent4>
      <a:accent5>
        <a:srgbClr val="3F3F3F"/>
      </a:accent5>
      <a:accent6>
        <a:srgbClr val="2C2C2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7967</TotalTime>
  <Words>994</Words>
  <Application>Microsoft Office PowerPoint</Application>
  <PresentationFormat>Widescreen</PresentationFormat>
  <Paragraphs>166</Paragraphs>
  <Slides>22</Slides>
  <Notes>22</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Courier New</vt:lpstr>
      <vt:lpstr>FontAwesome</vt:lpstr>
      <vt:lpstr>Montserrat</vt:lpstr>
      <vt:lpstr>Open Sans</vt:lpstr>
      <vt:lpstr>Open Sans Light</vt:lpstr>
      <vt:lpstr>Permanent Marker</vt:lpstr>
      <vt:lpstr>Wilderness Typeface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Nik Molnar</cp:lastModifiedBy>
  <cp:revision>889</cp:revision>
  <dcterms:created xsi:type="dcterms:W3CDTF">2017-04-24T18:46:08Z</dcterms:created>
  <dcterms:modified xsi:type="dcterms:W3CDTF">2017-06-15T16:15:58Z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nimolnar@microsoft.com</vt:lpwstr>
  </property>
  <property fmtid="{D5CDD505-2E9C-101B-9397-08002B2CF9AE}" pid="6" name="MSIP_Label_f42aa342-8706-4288-bd11-ebb85995028c_SetDate">
    <vt:lpwstr>2017-06-11T17:22:12.1729521+02:00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